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theme/theme2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  <p:sldMasterId id="2147483660" r:id="rId2"/>
  </p:sldMasterIdLst>
  <p:sldIdLst>
    <p:sldId id="269" r:id="rId3"/>
    <p:sldId id="257" r:id="rId4"/>
    <p:sldId id="258" r:id="rId5"/>
    <p:sldId id="259" r:id="rId6"/>
    <p:sldId id="260" r:id="rId7"/>
    <p:sldId id="261" r:id="rId8"/>
    <p:sldId id="262" r:id="rId9"/>
    <p:sldId id="263" r:id="rId10"/>
    <p:sldId id="264" r:id="rId11"/>
    <p:sldId id="265" r:id="rId12"/>
    <p:sldId id="266" r:id="rId13"/>
    <p:sldId id="267" r:id="rId14"/>
    <p:sldId id="268" r:id="rId15"/>
  </p:sldIdLst>
  <p:sldSz cx="9144000" cy="5143500" type="screen16x9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003366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2563" autoAdjust="0"/>
    <p:restoredTop sz="94660"/>
  </p:normalViewPr>
  <p:slideViewPr>
    <p:cSldViewPr>
      <p:cViewPr varScale="1">
        <p:scale>
          <a:sx n="151" d="100"/>
          <a:sy n="151" d="100"/>
        </p:scale>
        <p:origin x="-96" y="-174"/>
      </p:cViewPr>
      <p:guideLst>
        <p:guide orient="horz" pos="1076"/>
        <p:guide orient="horz" pos="2164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6.xml"/><Relationship Id="rId13" Type="http://schemas.openxmlformats.org/officeDocument/2006/relationships/slide" Target="slides/slide11.xml"/><Relationship Id="rId18" Type="http://schemas.openxmlformats.org/officeDocument/2006/relationships/theme" Target="theme/theme1.xml"/><Relationship Id="rId3" Type="http://schemas.openxmlformats.org/officeDocument/2006/relationships/slide" Target="slides/slide1.xml"/><Relationship Id="rId7" Type="http://schemas.openxmlformats.org/officeDocument/2006/relationships/slide" Target="slides/slide5.xml"/><Relationship Id="rId12" Type="http://schemas.openxmlformats.org/officeDocument/2006/relationships/slide" Target="slides/slide10.xml"/><Relationship Id="rId17" Type="http://schemas.openxmlformats.org/officeDocument/2006/relationships/viewProps" Target="viewProps.xml"/><Relationship Id="rId2" Type="http://schemas.openxmlformats.org/officeDocument/2006/relationships/slideMaster" Target="slideMasters/slideMaster2.xml"/><Relationship Id="rId16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4.xml"/><Relationship Id="rId11" Type="http://schemas.openxmlformats.org/officeDocument/2006/relationships/slide" Target="slides/slide9.xml"/><Relationship Id="rId5" Type="http://schemas.openxmlformats.org/officeDocument/2006/relationships/slide" Target="slides/slide3.xml"/><Relationship Id="rId15" Type="http://schemas.openxmlformats.org/officeDocument/2006/relationships/slide" Target="slides/slide13.xml"/><Relationship Id="rId10" Type="http://schemas.openxmlformats.org/officeDocument/2006/relationships/slide" Target="slides/slide8.xml"/><Relationship Id="rId19" Type="http://schemas.openxmlformats.org/officeDocument/2006/relationships/tableStyles" Target="tableStyles.xml"/><Relationship Id="rId4" Type="http://schemas.openxmlformats.org/officeDocument/2006/relationships/slide" Target="slides/slide2.xml"/><Relationship Id="rId9" Type="http://schemas.openxmlformats.org/officeDocument/2006/relationships/slide" Target="slides/slide7.xml"/><Relationship Id="rId14" Type="http://schemas.openxmlformats.org/officeDocument/2006/relationships/slide" Target="slides/slide12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85800" y="1597819"/>
            <a:ext cx="7772400" cy="1102519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371600" y="2914650"/>
            <a:ext cx="6400800" cy="131445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738A7A9-7272-44C2-BB58-14AA484A07A2}" type="datetimeFigureOut">
              <a:rPr lang="ru-RU" smtClean="0"/>
              <a:t>26.09.2016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4B6F619-7B61-4B49-A460-2D667EAE888F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260229964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738A7A9-7272-44C2-BB58-14AA484A07A2}" type="datetimeFigureOut">
              <a:rPr lang="ru-RU" smtClean="0"/>
              <a:t>26.09.2016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4B6F619-7B61-4B49-A460-2D667EAE888F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29234029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313" y="3305176"/>
            <a:ext cx="7772400" cy="1021556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22313" y="2180035"/>
            <a:ext cx="7772400" cy="1125140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738A7A9-7272-44C2-BB58-14AA484A07A2}" type="datetimeFigureOut">
              <a:rPr lang="ru-RU" smtClean="0"/>
              <a:t>26.09.2016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4B6F619-7B61-4B49-A460-2D667EAE888F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63511044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sz="half" idx="1"/>
          </p:nvPr>
        </p:nvSpPr>
        <p:spPr>
          <a:xfrm>
            <a:off x="457200" y="900113"/>
            <a:ext cx="4038600" cy="2545556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4648200" y="900113"/>
            <a:ext cx="4038600" cy="2545556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738A7A9-7272-44C2-BB58-14AA484A07A2}" type="datetimeFigureOut">
              <a:rPr lang="ru-RU" smtClean="0"/>
              <a:t>26.09.2016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4B6F619-7B61-4B49-A460-2D667EAE888F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005819018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05979"/>
            <a:ext cx="8229600" cy="857250"/>
          </a:xfrm>
        </p:spPr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151335"/>
            <a:ext cx="4040188" cy="47982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457200" y="1631156"/>
            <a:ext cx="4040188" cy="2963466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4645026" y="1151335"/>
            <a:ext cx="4041775" cy="47982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Объект 5"/>
          <p:cNvSpPr>
            <a:spLocks noGrp="1"/>
          </p:cNvSpPr>
          <p:nvPr>
            <p:ph sz="quarter" idx="4"/>
          </p:nvPr>
        </p:nvSpPr>
        <p:spPr>
          <a:xfrm>
            <a:off x="4645026" y="1631156"/>
            <a:ext cx="4041775" cy="2963466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738A7A9-7272-44C2-BB58-14AA484A07A2}" type="datetimeFigureOut">
              <a:rPr lang="ru-RU" smtClean="0"/>
              <a:t>26.09.2016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4B6F619-7B61-4B49-A460-2D667EAE888F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005492253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738A7A9-7272-44C2-BB58-14AA484A07A2}" type="datetimeFigureOut">
              <a:rPr lang="ru-RU" smtClean="0"/>
              <a:t>26.09.2016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4B6F619-7B61-4B49-A460-2D667EAE888F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448068672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738A7A9-7272-44C2-BB58-14AA484A07A2}" type="datetimeFigureOut">
              <a:rPr lang="ru-RU" smtClean="0"/>
              <a:t>26.09.2016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4B6F619-7B61-4B49-A460-2D667EAE888F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50755305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1" y="204787"/>
            <a:ext cx="3008313" cy="8715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3575050" y="204788"/>
            <a:ext cx="5111750" cy="438983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457201" y="1076326"/>
            <a:ext cx="3008313" cy="3518297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738A7A9-7272-44C2-BB58-14AA484A07A2}" type="datetimeFigureOut">
              <a:rPr lang="ru-RU" smtClean="0"/>
              <a:t>26.09.2016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4B6F619-7B61-4B49-A460-2D667EAE888F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69130208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2288" y="3600450"/>
            <a:ext cx="5486400" cy="425054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792288" y="459581"/>
            <a:ext cx="5486400" cy="30861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792288" y="4025503"/>
            <a:ext cx="5486400" cy="603647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738A7A9-7272-44C2-BB58-14AA484A07A2}" type="datetimeFigureOut">
              <a:rPr lang="ru-RU" smtClean="0"/>
              <a:t>26.09.2016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4B6F619-7B61-4B49-A460-2D667EAE888F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638218292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738A7A9-7272-44C2-BB58-14AA484A07A2}" type="datetimeFigureOut">
              <a:rPr lang="ru-RU" smtClean="0"/>
              <a:t>26.09.2016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4B6F619-7B61-4B49-A460-2D667EAE888F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269690260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154781"/>
            <a:ext cx="2057400" cy="3290888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154781"/>
            <a:ext cx="6019800" cy="3290888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738A7A9-7272-44C2-BB58-14AA484A07A2}" type="datetimeFigureOut">
              <a:rPr lang="ru-RU" smtClean="0"/>
              <a:t>26.09.2016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4B6F619-7B61-4B49-A460-2D667EAE888F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008047538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85800" y="1597819"/>
            <a:ext cx="7772400" cy="1102519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371600" y="2914650"/>
            <a:ext cx="6400800" cy="1314450"/>
          </a:xfr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ru-RU" smtClean="0"/>
              <a:t>Образец подзаголовка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ru-RU">
              <a:solidFill>
                <a:srgbClr val="000000"/>
              </a:solidFill>
            </a:endParaRPr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ru-RU">
              <a:solidFill>
                <a:srgbClr val="000000"/>
              </a:solidFill>
            </a:endParaRPr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DC4759D2-D72F-405C-BCEE-FCA3738C3011}" type="slidenum">
              <a:rPr lang="ru-RU">
                <a:solidFill>
                  <a:srgbClr val="000000"/>
                </a:solidFill>
              </a:rPr>
              <a:pPr/>
              <a:t>‹#›</a:t>
            </a:fld>
            <a:endParaRPr lang="ru-RU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43999957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ru-RU">
              <a:solidFill>
                <a:srgbClr val="000000"/>
              </a:solidFill>
            </a:endParaRPr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ru-RU">
              <a:solidFill>
                <a:srgbClr val="000000"/>
              </a:solidFill>
            </a:endParaRPr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1AABC499-BC5B-4A15-AF2B-4A91E2EC8136}" type="slidenum">
              <a:rPr lang="ru-RU">
                <a:solidFill>
                  <a:srgbClr val="000000"/>
                </a:solidFill>
              </a:rPr>
              <a:pPr/>
              <a:t>‹#›</a:t>
            </a:fld>
            <a:endParaRPr lang="ru-RU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990799195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313" y="3305176"/>
            <a:ext cx="7772400" cy="1021556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22313" y="2180035"/>
            <a:ext cx="7772400" cy="1125140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ru-RU">
              <a:solidFill>
                <a:srgbClr val="000000"/>
              </a:solidFill>
            </a:endParaRPr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ru-RU">
              <a:solidFill>
                <a:srgbClr val="000000"/>
              </a:solidFill>
            </a:endParaRPr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DB67F04B-968F-40A7-B36B-FC91C98F02FC}" type="slidenum">
              <a:rPr lang="ru-RU">
                <a:solidFill>
                  <a:srgbClr val="000000"/>
                </a:solidFill>
              </a:rPr>
              <a:pPr/>
              <a:t>‹#›</a:t>
            </a:fld>
            <a:endParaRPr lang="ru-RU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253576800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sz="half" idx="1"/>
          </p:nvPr>
        </p:nvSpPr>
        <p:spPr>
          <a:xfrm>
            <a:off x="457200" y="1200151"/>
            <a:ext cx="4038600" cy="3394472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4648200" y="1200151"/>
            <a:ext cx="4038600" cy="3394472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ru-RU">
              <a:solidFill>
                <a:srgbClr val="000000"/>
              </a:solidFill>
            </a:endParaRPr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ru-RU">
              <a:solidFill>
                <a:srgbClr val="000000"/>
              </a:solidFill>
            </a:endParaRPr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C023A2F0-7E77-40CE-86CC-D26F71D1432B}" type="slidenum">
              <a:rPr lang="ru-RU">
                <a:solidFill>
                  <a:srgbClr val="000000"/>
                </a:solidFill>
              </a:rPr>
              <a:pPr/>
              <a:t>‹#›</a:t>
            </a:fld>
            <a:endParaRPr lang="ru-RU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787344074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151335"/>
            <a:ext cx="4040188" cy="47982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457200" y="1631156"/>
            <a:ext cx="4040188" cy="2963466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4645026" y="1151335"/>
            <a:ext cx="4041775" cy="47982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Объект 5"/>
          <p:cNvSpPr>
            <a:spLocks noGrp="1"/>
          </p:cNvSpPr>
          <p:nvPr>
            <p:ph sz="quarter" idx="4"/>
          </p:nvPr>
        </p:nvSpPr>
        <p:spPr>
          <a:xfrm>
            <a:off x="4645026" y="1631156"/>
            <a:ext cx="4041775" cy="2963466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ru-RU">
              <a:solidFill>
                <a:srgbClr val="000000"/>
              </a:solidFill>
            </a:endParaRPr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ru-RU">
              <a:solidFill>
                <a:srgbClr val="000000"/>
              </a:solidFill>
            </a:endParaRPr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9376C441-A6E5-4E25-A5E2-0A7531C9F995}" type="slidenum">
              <a:rPr lang="ru-RU">
                <a:solidFill>
                  <a:srgbClr val="000000"/>
                </a:solidFill>
              </a:rPr>
              <a:pPr/>
              <a:t>‹#›</a:t>
            </a:fld>
            <a:endParaRPr lang="ru-RU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477850086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ru-RU">
              <a:solidFill>
                <a:srgbClr val="000000"/>
              </a:solidFill>
            </a:endParaRPr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ru-RU">
              <a:solidFill>
                <a:srgbClr val="000000"/>
              </a:solidFill>
            </a:endParaRPr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EFDB39D1-B01C-4A00-8690-EFA49ABE49EA}" type="slidenum">
              <a:rPr lang="ru-RU">
                <a:solidFill>
                  <a:srgbClr val="000000"/>
                </a:solidFill>
              </a:rPr>
              <a:pPr/>
              <a:t>‹#›</a:t>
            </a:fld>
            <a:endParaRPr lang="ru-RU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081305788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ru-RU">
              <a:solidFill>
                <a:srgbClr val="000000"/>
              </a:solidFill>
            </a:endParaRPr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ru-RU">
              <a:solidFill>
                <a:srgbClr val="000000"/>
              </a:solidFill>
            </a:endParaRPr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33E6C3FE-72E8-4337-989D-62514775CF8E}" type="slidenum">
              <a:rPr lang="ru-RU">
                <a:solidFill>
                  <a:srgbClr val="000000"/>
                </a:solidFill>
              </a:rPr>
              <a:pPr/>
              <a:t>‹#›</a:t>
            </a:fld>
            <a:endParaRPr lang="ru-RU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328740914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1" y="204787"/>
            <a:ext cx="3008313" cy="8715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3575050" y="204788"/>
            <a:ext cx="5111750" cy="438983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457201" y="1076326"/>
            <a:ext cx="3008313" cy="3518297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ru-RU">
              <a:solidFill>
                <a:srgbClr val="000000"/>
              </a:solidFill>
            </a:endParaRPr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ru-RU">
              <a:solidFill>
                <a:srgbClr val="000000"/>
              </a:solidFill>
            </a:endParaRPr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3E661677-0AAF-454C-843C-79C14EA08DF9}" type="slidenum">
              <a:rPr lang="ru-RU">
                <a:solidFill>
                  <a:srgbClr val="000000"/>
                </a:solidFill>
              </a:rPr>
              <a:pPr/>
              <a:t>‹#›</a:t>
            </a:fld>
            <a:endParaRPr lang="ru-RU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076879177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2288" y="3600450"/>
            <a:ext cx="5486400" cy="425054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792288" y="459581"/>
            <a:ext cx="5486400" cy="30861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792288" y="4025503"/>
            <a:ext cx="5486400" cy="603647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ru-RU">
              <a:solidFill>
                <a:srgbClr val="000000"/>
              </a:solidFill>
            </a:endParaRPr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ru-RU">
              <a:solidFill>
                <a:srgbClr val="000000"/>
              </a:solidFill>
            </a:endParaRPr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6D6DFAF8-DA82-461E-BF9F-1950A3F60EDD}" type="slidenum">
              <a:rPr lang="ru-RU">
                <a:solidFill>
                  <a:srgbClr val="000000"/>
                </a:solidFill>
              </a:rPr>
              <a:pPr/>
              <a:t>‹#›</a:t>
            </a:fld>
            <a:endParaRPr lang="ru-RU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798191519"/>
      </p:ext>
    </p:extLst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ru-RU">
              <a:solidFill>
                <a:srgbClr val="000000"/>
              </a:solidFill>
            </a:endParaRPr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ru-RU">
              <a:solidFill>
                <a:srgbClr val="000000"/>
              </a:solidFill>
            </a:endParaRPr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C2F24347-857C-4127-BF89-A2BED3CA552D}" type="slidenum">
              <a:rPr lang="ru-RU">
                <a:solidFill>
                  <a:srgbClr val="000000"/>
                </a:solidFill>
              </a:rPr>
              <a:pPr/>
              <a:t>‹#›</a:t>
            </a:fld>
            <a:endParaRPr lang="ru-RU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911904520"/>
      </p:ext>
    </p:extLst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205979"/>
            <a:ext cx="2057400" cy="4388644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205979"/>
            <a:ext cx="6019800" cy="4388644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ru-RU">
              <a:solidFill>
                <a:srgbClr val="000000"/>
              </a:solidFill>
            </a:endParaRPr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ru-RU">
              <a:solidFill>
                <a:srgbClr val="000000"/>
              </a:solidFill>
            </a:endParaRPr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53293D95-E6E5-4C68-BDFE-F966B477570A}" type="slidenum">
              <a:rPr lang="ru-RU">
                <a:solidFill>
                  <a:srgbClr val="000000"/>
                </a:solidFill>
              </a:rPr>
              <a:pPr/>
              <a:t>‹#›</a:t>
            </a:fld>
            <a:endParaRPr lang="ru-RU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5010194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9.xml"/><Relationship Id="rId13" Type="http://schemas.openxmlformats.org/officeDocument/2006/relationships/image" Target="../media/image1.jpeg"/><Relationship Id="rId3" Type="http://schemas.openxmlformats.org/officeDocument/2006/relationships/slideLayout" Target="../slideLayouts/slideLayout14.xml"/><Relationship Id="rId7" Type="http://schemas.openxmlformats.org/officeDocument/2006/relationships/slideLayout" Target="../slideLayouts/slideLayout18.xml"/><Relationship Id="rId12" Type="http://schemas.openxmlformats.org/officeDocument/2006/relationships/theme" Target="../theme/theme2.xml"/><Relationship Id="rId2" Type="http://schemas.openxmlformats.org/officeDocument/2006/relationships/slideLayout" Target="../slideLayouts/slideLayout13.xml"/><Relationship Id="rId1" Type="http://schemas.openxmlformats.org/officeDocument/2006/relationships/slideLayout" Target="../slideLayouts/slideLayout12.xml"/><Relationship Id="rId6" Type="http://schemas.openxmlformats.org/officeDocument/2006/relationships/slideLayout" Target="../slideLayouts/slideLayout17.xml"/><Relationship Id="rId11" Type="http://schemas.openxmlformats.org/officeDocument/2006/relationships/slideLayout" Target="../slideLayouts/slideLayout22.xml"/><Relationship Id="rId5" Type="http://schemas.openxmlformats.org/officeDocument/2006/relationships/slideLayout" Target="../slideLayouts/slideLayout16.xml"/><Relationship Id="rId10" Type="http://schemas.openxmlformats.org/officeDocument/2006/relationships/slideLayout" Target="../slideLayouts/slideLayout21.xml"/><Relationship Id="rId4" Type="http://schemas.openxmlformats.org/officeDocument/2006/relationships/slideLayout" Target="../slideLayouts/slideLayout15.xml"/><Relationship Id="rId9" Type="http://schemas.openxmlformats.org/officeDocument/2006/relationships/slideLayout" Target="../slideLayouts/slideLayout20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05979"/>
            <a:ext cx="8229600" cy="85725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200151"/>
            <a:ext cx="8229600" cy="3394472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457200" y="4767263"/>
            <a:ext cx="2133600" cy="27384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738A7A9-7272-44C2-BB58-14AA484A07A2}" type="datetimeFigureOut">
              <a:rPr lang="ru-RU" smtClean="0"/>
              <a:t>26.09.2016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3124200" y="4767263"/>
            <a:ext cx="2895600" cy="27384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6553200" y="4767263"/>
            <a:ext cx="2133600" cy="27384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64B6F619-7B61-4B49-A460-2D667EAE888F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43486313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0">
          <a:blip r:embed="rId13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457200" y="205979"/>
            <a:ext cx="8229600" cy="8572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ru-RU" smtClean="0"/>
              <a:t>Образец заголовка</a:t>
            </a:r>
          </a:p>
        </p:txBody>
      </p:sp>
      <p:sp>
        <p:nvSpPr>
          <p:cNvPr id="1027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457200" y="1200151"/>
            <a:ext cx="8229600" cy="339447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</a:p>
        </p:txBody>
      </p:sp>
      <p:sp>
        <p:nvSpPr>
          <p:cNvPr id="1028" name="Rectangle 4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457200" y="4683919"/>
            <a:ext cx="2133600" cy="35718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1400"/>
            </a:lvl1pPr>
          </a:lstStyle>
          <a:p>
            <a:pPr fontAlgn="base">
              <a:spcBef>
                <a:spcPct val="0"/>
              </a:spcBef>
              <a:spcAft>
                <a:spcPct val="0"/>
              </a:spcAft>
            </a:pPr>
            <a:endParaRPr lang="ru-RU" smtClean="0">
              <a:solidFill>
                <a:srgbClr val="000000"/>
              </a:solidFill>
            </a:endParaRPr>
          </a:p>
        </p:txBody>
      </p:sp>
      <p:sp>
        <p:nvSpPr>
          <p:cNvPr id="1029" name="Rectangle 5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0" y="4683919"/>
            <a:ext cx="2895600" cy="35718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ctr">
              <a:defRPr sz="1400"/>
            </a:lvl1pPr>
          </a:lstStyle>
          <a:p>
            <a:pPr fontAlgn="base">
              <a:spcBef>
                <a:spcPct val="0"/>
              </a:spcBef>
              <a:spcAft>
                <a:spcPct val="0"/>
              </a:spcAft>
            </a:pPr>
            <a:endParaRPr lang="ru-RU" smtClean="0">
              <a:solidFill>
                <a:srgbClr val="000000"/>
              </a:solidFill>
            </a:endParaRPr>
          </a:p>
        </p:txBody>
      </p:sp>
      <p:sp>
        <p:nvSpPr>
          <p:cNvPr id="1030" name="Rectangle 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553200" y="4683919"/>
            <a:ext cx="2133600" cy="35718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400"/>
            </a:lvl1pPr>
          </a:lstStyle>
          <a:p>
            <a:pPr fontAlgn="base">
              <a:spcBef>
                <a:spcPct val="0"/>
              </a:spcBef>
              <a:spcAft>
                <a:spcPct val="0"/>
              </a:spcAft>
            </a:pPr>
            <a:fld id="{F485B27C-FD3F-47E1-8713-C91F55EEBF7C}" type="slidenum">
              <a:rPr lang="ru-RU" smtClean="0">
                <a:solidFill>
                  <a:srgbClr val="000000"/>
                </a:solidFill>
              </a:rPr>
              <a:pPr fontAlgn="base">
                <a:spcBef>
                  <a:spcPct val="0"/>
                </a:spcBef>
                <a:spcAft>
                  <a:spcPct val="0"/>
                </a:spcAft>
              </a:pPr>
              <a:t>‹#›</a:t>
            </a:fld>
            <a:endParaRPr lang="ru-RU" smtClean="0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66559653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+mj-lt"/>
          <a:ea typeface="+mj-ea"/>
          <a:cs typeface="+mj-cs"/>
        </a:defRPr>
      </a:lvl1pPr>
      <a:lvl2pPr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pitchFamily="18" charset="0"/>
          <a:cs typeface="Times New Roman" pitchFamily="18" charset="0"/>
        </a:defRPr>
      </a:lvl2pPr>
      <a:lvl3pPr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pitchFamily="18" charset="0"/>
          <a:cs typeface="Times New Roman" pitchFamily="18" charset="0"/>
        </a:defRPr>
      </a:lvl3pPr>
      <a:lvl4pPr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pitchFamily="18" charset="0"/>
          <a:cs typeface="Times New Roman" pitchFamily="18" charset="0"/>
        </a:defRPr>
      </a:lvl4pPr>
      <a:lvl5pPr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pitchFamily="18" charset="0"/>
          <a:cs typeface="Times New Roman" pitchFamily="18" charset="0"/>
        </a:defRPr>
      </a:lvl5pPr>
      <a:lvl6pPr marL="4572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pitchFamily="18" charset="0"/>
          <a:cs typeface="Times New Roman" pitchFamily="18" charset="0"/>
        </a:defRPr>
      </a:lvl6pPr>
      <a:lvl7pPr marL="9144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pitchFamily="18" charset="0"/>
          <a:cs typeface="Times New Roman" pitchFamily="18" charset="0"/>
        </a:defRPr>
      </a:lvl7pPr>
      <a:lvl8pPr marL="13716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pitchFamily="18" charset="0"/>
          <a:cs typeface="Times New Roman" pitchFamily="18" charset="0"/>
        </a:defRPr>
      </a:lvl8pPr>
      <a:lvl9pPr marL="18288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pitchFamily="18" charset="0"/>
          <a:cs typeface="Times New Roman" pitchFamily="18" charset="0"/>
        </a:defRPr>
      </a:lvl9pPr>
    </p:titleStyle>
    <p:bodyStyle>
      <a:lvl1pPr marL="342900" indent="-342900" algn="l" rtl="0" fontAlgn="base">
        <a:spcBef>
          <a:spcPct val="20000"/>
        </a:spcBef>
        <a:spcAft>
          <a:spcPct val="0"/>
        </a:spcAft>
        <a:buChar char="•"/>
        <a:defRPr sz="3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fontAlgn="base">
        <a:spcBef>
          <a:spcPct val="20000"/>
        </a:spcBef>
        <a:spcAft>
          <a:spcPct val="0"/>
        </a:spcAft>
        <a:buChar char="–"/>
        <a:defRPr sz="2800">
          <a:solidFill>
            <a:schemeClr val="tx1"/>
          </a:solidFill>
          <a:latin typeface="+mn-lt"/>
          <a:cs typeface="+mn-cs"/>
        </a:defRPr>
      </a:lvl2pPr>
      <a:lvl3pPr marL="1143000" indent="-228600" algn="l" rtl="0" fontAlgn="base">
        <a:spcBef>
          <a:spcPct val="20000"/>
        </a:spcBef>
        <a:spcAft>
          <a:spcPct val="0"/>
        </a:spcAft>
        <a:buChar char="•"/>
        <a:defRPr sz="2400">
          <a:solidFill>
            <a:schemeClr val="tx1"/>
          </a:solidFill>
          <a:latin typeface="+mn-lt"/>
          <a:cs typeface="+mn-cs"/>
        </a:defRPr>
      </a:lvl3pPr>
      <a:lvl4pPr marL="1600200" indent="-228600" algn="l" rtl="0" fontAlgn="base">
        <a:spcBef>
          <a:spcPct val="20000"/>
        </a:spcBef>
        <a:spcAft>
          <a:spcPct val="0"/>
        </a:spcAft>
        <a:buChar char="–"/>
        <a:defRPr sz="2000">
          <a:solidFill>
            <a:schemeClr val="tx1"/>
          </a:solidFill>
          <a:latin typeface="+mn-lt"/>
          <a:cs typeface="+mn-cs"/>
        </a:defRPr>
      </a:lvl4pPr>
      <a:lvl5pPr marL="20574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5pPr>
      <a:lvl6pPr marL="25146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6pPr>
      <a:lvl7pPr marL="29718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7pPr>
      <a:lvl8pPr marL="34290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8pPr>
      <a:lvl9pPr marL="38862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/Relationships>
</file>

<file path=ppt/slides/_rels/slide2.xml.rels><?xml version="1.0" encoding="UTF-8" standalone="yes"?>
<Relationships xmlns="http://schemas.openxmlformats.org/package/2006/relationships"><Relationship Id="rId8" Type="http://schemas.openxmlformats.org/officeDocument/2006/relationships/image" Target="../media/image7.png"/><Relationship Id="rId3" Type="http://schemas.openxmlformats.org/officeDocument/2006/relationships/image" Target="../media/image2.png"/><Relationship Id="rId7" Type="http://schemas.openxmlformats.org/officeDocument/2006/relationships/image" Target="../media/image6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5.png"/><Relationship Id="rId5" Type="http://schemas.openxmlformats.org/officeDocument/2006/relationships/image" Target="../media/image4.png"/><Relationship Id="rId4" Type="http://schemas.openxmlformats.org/officeDocument/2006/relationships/image" Target="../media/image3.png"/><Relationship Id="rId9" Type="http://schemas.openxmlformats.org/officeDocument/2006/relationships/image" Target="../media/image8.png"/></Relationships>
</file>

<file path=ppt/slides/_rels/slide3.xml.rels><?xml version="1.0" encoding="UTF-8" standalone="yes"?>
<Relationships xmlns="http://schemas.openxmlformats.org/package/2006/relationships"><Relationship Id="rId8" Type="http://schemas.openxmlformats.org/officeDocument/2006/relationships/image" Target="../media/image15.png"/><Relationship Id="rId13" Type="http://schemas.openxmlformats.org/officeDocument/2006/relationships/image" Target="../media/image20.png"/><Relationship Id="rId3" Type="http://schemas.openxmlformats.org/officeDocument/2006/relationships/image" Target="../media/image10.png"/><Relationship Id="rId7" Type="http://schemas.openxmlformats.org/officeDocument/2006/relationships/image" Target="../media/image14.png"/><Relationship Id="rId12" Type="http://schemas.openxmlformats.org/officeDocument/2006/relationships/image" Target="../media/image19.png"/><Relationship Id="rId17" Type="http://schemas.openxmlformats.org/officeDocument/2006/relationships/image" Target="../media/image24.png"/><Relationship Id="rId2" Type="http://schemas.openxmlformats.org/officeDocument/2006/relationships/image" Target="../media/image9.png"/><Relationship Id="rId16" Type="http://schemas.openxmlformats.org/officeDocument/2006/relationships/image" Target="../media/image23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3.png"/><Relationship Id="rId11" Type="http://schemas.openxmlformats.org/officeDocument/2006/relationships/image" Target="../media/image18.png"/><Relationship Id="rId5" Type="http://schemas.openxmlformats.org/officeDocument/2006/relationships/image" Target="../media/image12.png"/><Relationship Id="rId15" Type="http://schemas.openxmlformats.org/officeDocument/2006/relationships/image" Target="../media/image22.png"/><Relationship Id="rId10" Type="http://schemas.openxmlformats.org/officeDocument/2006/relationships/image" Target="../media/image17.png"/><Relationship Id="rId4" Type="http://schemas.openxmlformats.org/officeDocument/2006/relationships/image" Target="../media/image11.png"/><Relationship Id="rId9" Type="http://schemas.openxmlformats.org/officeDocument/2006/relationships/image" Target="../media/image16.png"/><Relationship Id="rId14" Type="http://schemas.openxmlformats.org/officeDocument/2006/relationships/image" Target="../media/image21.pn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6.png"/><Relationship Id="rId2" Type="http://schemas.openxmlformats.org/officeDocument/2006/relationships/image" Target="../media/image25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29.png"/><Relationship Id="rId5" Type="http://schemas.openxmlformats.org/officeDocument/2006/relationships/image" Target="../media/image28.png"/><Relationship Id="rId4" Type="http://schemas.openxmlformats.org/officeDocument/2006/relationships/image" Target="../media/image27.pn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1.png"/><Relationship Id="rId7" Type="http://schemas.openxmlformats.org/officeDocument/2006/relationships/image" Target="../media/image35.png"/><Relationship Id="rId2" Type="http://schemas.openxmlformats.org/officeDocument/2006/relationships/image" Target="../media/image30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34.png"/><Relationship Id="rId5" Type="http://schemas.openxmlformats.org/officeDocument/2006/relationships/image" Target="../media/image33.png"/><Relationship Id="rId4" Type="http://schemas.openxmlformats.org/officeDocument/2006/relationships/image" Target="../media/image32.pn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7.png"/><Relationship Id="rId2" Type="http://schemas.openxmlformats.org/officeDocument/2006/relationships/image" Target="../media/image36.pn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9.png"/><Relationship Id="rId2" Type="http://schemas.openxmlformats.org/officeDocument/2006/relationships/image" Target="../media/image38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40.pn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42.png"/><Relationship Id="rId7" Type="http://schemas.openxmlformats.org/officeDocument/2006/relationships/image" Target="../media/image46.png"/><Relationship Id="rId2" Type="http://schemas.openxmlformats.org/officeDocument/2006/relationships/image" Target="../media/image41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45.png"/><Relationship Id="rId5" Type="http://schemas.openxmlformats.org/officeDocument/2006/relationships/image" Target="../media/image44.png"/><Relationship Id="rId4" Type="http://schemas.openxmlformats.org/officeDocument/2006/relationships/image" Target="../media/image43.pn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48.png"/><Relationship Id="rId7" Type="http://schemas.openxmlformats.org/officeDocument/2006/relationships/image" Target="../media/image52.png"/><Relationship Id="rId2" Type="http://schemas.openxmlformats.org/officeDocument/2006/relationships/image" Target="../media/image47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51.png"/><Relationship Id="rId5" Type="http://schemas.openxmlformats.org/officeDocument/2006/relationships/image" Target="../media/image50.png"/><Relationship Id="rId4" Type="http://schemas.openxmlformats.org/officeDocument/2006/relationships/image" Target="../media/image49.pn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54.png"/><Relationship Id="rId7" Type="http://schemas.openxmlformats.org/officeDocument/2006/relationships/image" Target="../media/image58.png"/><Relationship Id="rId2" Type="http://schemas.openxmlformats.org/officeDocument/2006/relationships/image" Target="../media/image53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57.png"/><Relationship Id="rId5" Type="http://schemas.openxmlformats.org/officeDocument/2006/relationships/image" Target="../media/image56.png"/><Relationship Id="rId4" Type="http://schemas.openxmlformats.org/officeDocument/2006/relationships/image" Target="../media/image55.pn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60.png"/><Relationship Id="rId2" Type="http://schemas.openxmlformats.org/officeDocument/2006/relationships/image" Target="../media/image59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62.png"/><Relationship Id="rId4" Type="http://schemas.openxmlformats.org/officeDocument/2006/relationships/image" Target="../media/image61.pn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64.png"/><Relationship Id="rId2" Type="http://schemas.openxmlformats.org/officeDocument/2006/relationships/image" Target="../media/image63.pn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66.png"/><Relationship Id="rId2" Type="http://schemas.openxmlformats.org/officeDocument/2006/relationships/image" Target="../media/image65.pn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18" name="Rectangle 2"/>
          <p:cNvSpPr>
            <a:spLocks noGrp="1" noChangeArrowheads="1"/>
          </p:cNvSpPr>
          <p:nvPr>
            <p:ph type="ctrTitle"/>
          </p:nvPr>
        </p:nvSpPr>
        <p:spPr>
          <a:xfrm>
            <a:off x="395536" y="844155"/>
            <a:ext cx="8352927" cy="1102519"/>
          </a:xfrm>
        </p:spPr>
        <p:txBody>
          <a:bodyPr/>
          <a:lstStyle/>
          <a:p>
            <a:r>
              <a:rPr lang="ru-RU" sz="4500" b="1" dirty="0" smtClean="0">
                <a:solidFill>
                  <a:srgbClr val="003366"/>
                </a:solidFill>
              </a:rPr>
              <a:t>Формулы двойного аргумента</a:t>
            </a:r>
            <a:endParaRPr lang="ru-RU" sz="4500" dirty="0">
              <a:solidFill>
                <a:srgbClr val="B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601365114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mc:AlternateContent xmlns:mc="http://schemas.openxmlformats.org/markup-compatibility/2006" xmlns:a14="http://schemas.microsoft.com/office/drawing/2010/main">
        <mc:Choice Requires="a14">
          <p:sp>
            <p:nvSpPr>
              <p:cNvPr id="4" name="TextBox 3"/>
              <p:cNvSpPr txBox="1"/>
              <p:nvPr/>
            </p:nvSpPr>
            <p:spPr>
              <a:xfrm>
                <a:off x="309174" y="2487713"/>
                <a:ext cx="3813416" cy="827984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2400" b="0" i="1" smtClean="0">
                          <a:solidFill>
                            <a:schemeClr val="tx1"/>
                          </a:solidFill>
                          <a:latin typeface="Cambria Math"/>
                        </a:rPr>
                        <m:t>𝑡𝑔</m:t>
                      </m:r>
                      <m:r>
                        <a:rPr lang="en-US" sz="2400" b="0" i="1" smtClean="0">
                          <a:solidFill>
                            <a:schemeClr val="tx1"/>
                          </a:solidFill>
                          <a:latin typeface="Cambria Math"/>
                        </a:rPr>
                        <m:t>(</m:t>
                      </m:r>
                      <m:r>
                        <a:rPr lang="en-US" sz="2400" b="0" i="1" smtClean="0">
                          <a:solidFill>
                            <a:schemeClr val="tx1"/>
                          </a:solidFill>
                          <a:latin typeface="Cambria Math"/>
                        </a:rPr>
                        <m:t>𝑥</m:t>
                      </m:r>
                      <m:r>
                        <a:rPr lang="en-US" sz="2400" b="0" i="1" smtClean="0">
                          <a:solidFill>
                            <a:schemeClr val="tx1"/>
                          </a:solidFill>
                          <a:latin typeface="Cambria Math"/>
                        </a:rPr>
                        <m:t>+</m:t>
                      </m:r>
                      <m:r>
                        <a:rPr lang="en-US" sz="2400" b="0" i="1" smtClean="0">
                          <a:solidFill>
                            <a:schemeClr val="tx1"/>
                          </a:solidFill>
                          <a:latin typeface="Cambria Math"/>
                        </a:rPr>
                        <m:t>𝑦</m:t>
                      </m:r>
                      <m:r>
                        <a:rPr lang="en-US" sz="2400" b="0" i="1" smtClean="0">
                          <a:solidFill>
                            <a:schemeClr val="tx1"/>
                          </a:solidFill>
                          <a:latin typeface="Cambria Math"/>
                        </a:rPr>
                        <m:t>)=</m:t>
                      </m:r>
                      <m:f>
                        <m:fPr>
                          <m:ctrlPr>
                            <a:rPr lang="en-US" sz="2400" b="0" i="1" smtClean="0">
                              <a:solidFill>
                                <a:schemeClr val="tx1"/>
                              </a:solidFill>
                              <a:latin typeface="Cambria Math"/>
                            </a:rPr>
                          </m:ctrlPr>
                        </m:fPr>
                        <m:num>
                          <m:r>
                            <a:rPr lang="en-US" sz="2400" b="0" i="1" smtClean="0">
                              <a:solidFill>
                                <a:schemeClr val="tx1"/>
                              </a:solidFill>
                              <a:latin typeface="Cambria Math"/>
                            </a:rPr>
                            <m:t>𝑡𝑔</m:t>
                          </m:r>
                          <m:r>
                            <a:rPr lang="en-US" sz="2400" b="0" i="1" smtClean="0">
                              <a:solidFill>
                                <a:schemeClr val="tx1"/>
                              </a:solidFill>
                              <a:latin typeface="Cambria Math"/>
                            </a:rPr>
                            <m:t> </m:t>
                          </m:r>
                          <m:r>
                            <a:rPr lang="en-US" sz="2400" b="0" i="1" smtClean="0">
                              <a:solidFill>
                                <a:schemeClr val="tx1"/>
                              </a:solidFill>
                              <a:latin typeface="Cambria Math"/>
                            </a:rPr>
                            <m:t>𝑥</m:t>
                          </m:r>
                          <m:r>
                            <a:rPr lang="en-US" sz="2400" b="0" i="1" smtClean="0">
                              <a:solidFill>
                                <a:schemeClr val="tx1"/>
                              </a:solidFill>
                              <a:latin typeface="Cambria Math"/>
                            </a:rPr>
                            <m:t>+</m:t>
                          </m:r>
                          <m:r>
                            <a:rPr lang="en-US" sz="2400" b="0" i="1" smtClean="0">
                              <a:solidFill>
                                <a:schemeClr val="tx1"/>
                              </a:solidFill>
                              <a:latin typeface="Cambria Math"/>
                            </a:rPr>
                            <m:t>𝑡𝑔</m:t>
                          </m:r>
                          <m:r>
                            <a:rPr lang="en-US" sz="2400" b="0" i="1" smtClean="0">
                              <a:solidFill>
                                <a:schemeClr val="tx1"/>
                              </a:solidFill>
                              <a:latin typeface="Cambria Math"/>
                            </a:rPr>
                            <m:t> </m:t>
                          </m:r>
                          <m:r>
                            <a:rPr lang="en-US" sz="2400" b="0" i="1" smtClean="0">
                              <a:solidFill>
                                <a:schemeClr val="tx1"/>
                              </a:solidFill>
                              <a:latin typeface="Cambria Math"/>
                            </a:rPr>
                            <m:t>𝑦</m:t>
                          </m:r>
                        </m:num>
                        <m:den>
                          <m:r>
                            <a:rPr lang="en-US" sz="2400" b="0" i="1" smtClean="0">
                              <a:solidFill>
                                <a:schemeClr val="tx1"/>
                              </a:solidFill>
                              <a:latin typeface="Cambria Math"/>
                            </a:rPr>
                            <m:t>1−</m:t>
                          </m:r>
                          <m:r>
                            <a:rPr lang="en-US" sz="2400" b="0" i="1" smtClean="0">
                              <a:solidFill>
                                <a:schemeClr val="tx1"/>
                              </a:solidFill>
                              <a:latin typeface="Cambria Math"/>
                            </a:rPr>
                            <m:t>𝑡𝑔</m:t>
                          </m:r>
                          <m:r>
                            <a:rPr lang="en-US" sz="2400" b="0" i="1" smtClean="0">
                              <a:solidFill>
                                <a:schemeClr val="tx1"/>
                              </a:solidFill>
                              <a:latin typeface="Cambria Math"/>
                            </a:rPr>
                            <m:t> </m:t>
                          </m:r>
                          <m:r>
                            <a:rPr lang="en-US" sz="2400" b="0" i="1" smtClean="0">
                              <a:solidFill>
                                <a:schemeClr val="tx1"/>
                              </a:solidFill>
                              <a:latin typeface="Cambria Math"/>
                            </a:rPr>
                            <m:t>𝑥</m:t>
                          </m:r>
                          <m:r>
                            <a:rPr lang="en-US" sz="2400" b="0" i="1" smtClean="0">
                              <a:solidFill>
                                <a:schemeClr val="tx1"/>
                              </a:solidFill>
                              <a:latin typeface="Cambria Math"/>
                              <a:ea typeface="Cambria Math"/>
                            </a:rPr>
                            <m:t>⋅</m:t>
                          </m:r>
                          <m:r>
                            <a:rPr lang="en-US" sz="2400" b="0" i="1" smtClean="0">
                              <a:solidFill>
                                <a:schemeClr val="tx1"/>
                              </a:solidFill>
                              <a:latin typeface="Cambria Math"/>
                              <a:ea typeface="Cambria Math"/>
                            </a:rPr>
                            <m:t>𝑡𝑔</m:t>
                          </m:r>
                          <m:r>
                            <a:rPr lang="en-US" sz="2400" b="0" i="1" smtClean="0">
                              <a:solidFill>
                                <a:schemeClr val="tx1"/>
                              </a:solidFill>
                              <a:latin typeface="Cambria Math"/>
                              <a:ea typeface="Cambria Math"/>
                            </a:rPr>
                            <m:t> </m:t>
                          </m:r>
                          <m:r>
                            <a:rPr lang="en-US" sz="2400" b="0" i="1" smtClean="0">
                              <a:solidFill>
                                <a:schemeClr val="tx1"/>
                              </a:solidFill>
                              <a:latin typeface="Cambria Math"/>
                              <a:ea typeface="Cambria Math"/>
                            </a:rPr>
                            <m:t>𝑦</m:t>
                          </m:r>
                        </m:den>
                      </m:f>
                    </m:oMath>
                  </m:oMathPara>
                </a14:m>
                <a:endParaRPr lang="ru-RU" dirty="0">
                  <a:solidFill>
                    <a:schemeClr val="tx1"/>
                  </a:solidFill>
                </a:endParaRPr>
              </a:p>
            </p:txBody>
          </p:sp>
        </mc:Choice>
        <mc:Fallback xmlns="">
          <p:sp>
            <p:nvSpPr>
              <p:cNvPr id="4" name="TextBox 3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09174" y="2487713"/>
                <a:ext cx="3813416" cy="827984"/>
              </a:xfrm>
              <a:prstGeom prst="rect">
                <a:avLst/>
              </a:prstGeom>
              <a:blipFill rotWithShape="1">
                <a:blip r:embed="rId2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ru-RU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5" name="TextBox 4"/>
              <p:cNvSpPr txBox="1"/>
              <p:nvPr/>
            </p:nvSpPr>
            <p:spPr>
              <a:xfrm>
                <a:off x="4118488" y="2384897"/>
                <a:ext cx="3974806" cy="1033616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r>
                        <a:rPr lang="en-US" b="0" i="1" smtClean="0">
                          <a:solidFill>
                            <a:schemeClr val="tx1"/>
                          </a:solidFill>
                          <a:latin typeface="Cambria Math"/>
                        </a:rPr>
                        <m:t>𝑥</m:t>
                      </m:r>
                      <m:r>
                        <a:rPr lang="en-US" b="0" i="1" smtClean="0">
                          <a:solidFill>
                            <a:schemeClr val="tx1"/>
                          </a:solidFill>
                          <a:latin typeface="Cambria Math"/>
                          <a:ea typeface="Cambria Math"/>
                        </a:rPr>
                        <m:t>≠</m:t>
                      </m:r>
                      <m:f>
                        <m:fPr>
                          <m:ctrlPr>
                            <a:rPr lang="el-GR" b="0" i="1" smtClean="0">
                              <a:solidFill>
                                <a:schemeClr val="tx1"/>
                              </a:solidFill>
                              <a:latin typeface="Cambria Math"/>
                              <a:ea typeface="Cambria Math"/>
                            </a:rPr>
                          </m:ctrlPr>
                        </m:fPr>
                        <m:num>
                          <m:r>
                            <a:rPr lang="el-GR" b="0" i="1" smtClean="0">
                              <a:solidFill>
                                <a:schemeClr val="tx1"/>
                              </a:solidFill>
                              <a:latin typeface="Cambria Math"/>
                              <a:ea typeface="Cambria Math"/>
                            </a:rPr>
                            <m:t>𝜋</m:t>
                          </m:r>
                        </m:num>
                        <m:den>
                          <m:r>
                            <a:rPr lang="el-GR" b="0" i="1" smtClean="0">
                              <a:solidFill>
                                <a:schemeClr val="tx1"/>
                              </a:solidFill>
                              <a:latin typeface="Cambria Math"/>
                              <a:ea typeface="Cambria Math"/>
                            </a:rPr>
                            <m:t>2</m:t>
                          </m:r>
                        </m:den>
                      </m:f>
                      <m:r>
                        <a:rPr lang="en-US" b="0" i="1" smtClean="0">
                          <a:solidFill>
                            <a:schemeClr val="tx1"/>
                          </a:solidFill>
                          <a:latin typeface="Cambria Math"/>
                          <a:ea typeface="Cambria Math"/>
                        </a:rPr>
                        <m:t>+</m:t>
                      </m:r>
                      <m:r>
                        <a:rPr lang="en-US" b="0" i="1" smtClean="0">
                          <a:solidFill>
                            <a:schemeClr val="tx1"/>
                          </a:solidFill>
                          <a:latin typeface="Cambria Math"/>
                          <a:ea typeface="Cambria Math"/>
                        </a:rPr>
                        <m:t>𝜋</m:t>
                      </m:r>
                      <m:r>
                        <a:rPr lang="en-US" b="0" i="1" smtClean="0">
                          <a:solidFill>
                            <a:schemeClr val="tx1"/>
                          </a:solidFill>
                          <a:latin typeface="Cambria Math"/>
                          <a:ea typeface="Cambria Math"/>
                        </a:rPr>
                        <m:t>𝑘</m:t>
                      </m:r>
                      <m:r>
                        <a:rPr lang="en-US" b="0" i="1" smtClean="0">
                          <a:solidFill>
                            <a:schemeClr val="tx1"/>
                          </a:solidFill>
                          <a:latin typeface="Cambria Math"/>
                          <a:ea typeface="Cambria Math"/>
                        </a:rPr>
                        <m:t>, </m:t>
                      </m:r>
                      <m:r>
                        <a:rPr lang="en-US" b="0" i="1" smtClean="0">
                          <a:solidFill>
                            <a:schemeClr val="tx1"/>
                          </a:solidFill>
                          <a:latin typeface="Cambria Math"/>
                          <a:ea typeface="Cambria Math"/>
                        </a:rPr>
                        <m:t>𝑘</m:t>
                      </m:r>
                      <m:r>
                        <a:rPr lang="en-US" b="0" i="1" smtClean="0">
                          <a:solidFill>
                            <a:schemeClr val="tx1"/>
                          </a:solidFill>
                          <a:latin typeface="Cambria Math"/>
                          <a:ea typeface="Cambria Math"/>
                        </a:rPr>
                        <m:t>∈</m:t>
                      </m:r>
                      <m:r>
                        <a:rPr lang="en-US" b="0" i="1" smtClean="0">
                          <a:solidFill>
                            <a:schemeClr val="tx1"/>
                          </a:solidFill>
                          <a:latin typeface="Cambria Math"/>
                          <a:ea typeface="Cambria Math"/>
                        </a:rPr>
                        <m:t>𝑍</m:t>
                      </m:r>
                      <m:r>
                        <a:rPr lang="en-US" b="0" i="1" smtClean="0">
                          <a:solidFill>
                            <a:schemeClr val="tx1"/>
                          </a:solidFill>
                          <a:latin typeface="Cambria Math"/>
                          <a:ea typeface="Cambria Math"/>
                        </a:rPr>
                        <m:t>, </m:t>
                      </m:r>
                      <m:r>
                        <a:rPr lang="en-US" b="0" i="1" smtClean="0">
                          <a:solidFill>
                            <a:schemeClr val="tx1"/>
                          </a:solidFill>
                          <a:latin typeface="Cambria Math"/>
                          <a:ea typeface="Cambria Math"/>
                        </a:rPr>
                        <m:t>𝑦</m:t>
                      </m:r>
                      <m:r>
                        <a:rPr lang="en-US" b="0" i="1" smtClean="0">
                          <a:solidFill>
                            <a:schemeClr val="tx1"/>
                          </a:solidFill>
                          <a:latin typeface="Cambria Math"/>
                          <a:ea typeface="Cambria Math"/>
                        </a:rPr>
                        <m:t>≠</m:t>
                      </m:r>
                      <m:f>
                        <m:fPr>
                          <m:ctrlPr>
                            <a:rPr lang="el-GR" b="0" i="1" smtClean="0">
                              <a:solidFill>
                                <a:schemeClr val="tx1"/>
                              </a:solidFill>
                              <a:latin typeface="Cambria Math"/>
                              <a:ea typeface="Cambria Math"/>
                            </a:rPr>
                          </m:ctrlPr>
                        </m:fPr>
                        <m:num>
                          <m:r>
                            <a:rPr lang="el-GR" b="0" i="1" smtClean="0">
                              <a:solidFill>
                                <a:schemeClr val="tx1"/>
                              </a:solidFill>
                              <a:latin typeface="Cambria Math"/>
                              <a:ea typeface="Cambria Math"/>
                            </a:rPr>
                            <m:t>𝜋</m:t>
                          </m:r>
                        </m:num>
                        <m:den>
                          <m:r>
                            <a:rPr lang="el-GR" b="0" i="1" smtClean="0">
                              <a:solidFill>
                                <a:schemeClr val="tx1"/>
                              </a:solidFill>
                              <a:latin typeface="Cambria Math"/>
                              <a:ea typeface="Cambria Math"/>
                            </a:rPr>
                            <m:t>2</m:t>
                          </m:r>
                        </m:den>
                      </m:f>
                      <m:r>
                        <a:rPr lang="en-US" b="0" i="1" smtClean="0">
                          <a:solidFill>
                            <a:schemeClr val="tx1"/>
                          </a:solidFill>
                          <a:latin typeface="Cambria Math"/>
                          <a:ea typeface="Cambria Math"/>
                        </a:rPr>
                        <m:t>+</m:t>
                      </m:r>
                      <m:r>
                        <a:rPr lang="en-US" b="0" i="1" smtClean="0">
                          <a:solidFill>
                            <a:schemeClr val="tx1"/>
                          </a:solidFill>
                          <a:latin typeface="Cambria Math"/>
                          <a:ea typeface="Cambria Math"/>
                        </a:rPr>
                        <m:t>𝜋</m:t>
                      </m:r>
                      <m:r>
                        <a:rPr lang="en-US" b="0" i="1" smtClean="0">
                          <a:solidFill>
                            <a:schemeClr val="tx1"/>
                          </a:solidFill>
                          <a:latin typeface="Cambria Math"/>
                          <a:ea typeface="Cambria Math"/>
                        </a:rPr>
                        <m:t>𝑘</m:t>
                      </m:r>
                      <m:r>
                        <a:rPr lang="en-US" b="0" i="1" smtClean="0">
                          <a:solidFill>
                            <a:schemeClr val="tx1"/>
                          </a:solidFill>
                          <a:latin typeface="Cambria Math"/>
                          <a:ea typeface="Cambria Math"/>
                        </a:rPr>
                        <m:t>, </m:t>
                      </m:r>
                      <m:r>
                        <a:rPr lang="en-US" b="0" i="1" smtClean="0">
                          <a:solidFill>
                            <a:schemeClr val="tx1"/>
                          </a:solidFill>
                          <a:latin typeface="Cambria Math"/>
                          <a:ea typeface="Cambria Math"/>
                        </a:rPr>
                        <m:t>𝑘</m:t>
                      </m:r>
                      <m:r>
                        <a:rPr lang="en-US" b="0" i="1" smtClean="0">
                          <a:solidFill>
                            <a:schemeClr val="tx1"/>
                          </a:solidFill>
                          <a:latin typeface="Cambria Math"/>
                          <a:ea typeface="Cambria Math"/>
                        </a:rPr>
                        <m:t>∈</m:t>
                      </m:r>
                      <m:r>
                        <a:rPr lang="en-US" b="0" i="1" smtClean="0">
                          <a:solidFill>
                            <a:schemeClr val="tx1"/>
                          </a:solidFill>
                          <a:latin typeface="Cambria Math"/>
                          <a:ea typeface="Cambria Math"/>
                        </a:rPr>
                        <m:t>𝑍</m:t>
                      </m:r>
                      <m:r>
                        <a:rPr lang="en-US" b="0" i="1" smtClean="0">
                          <a:solidFill>
                            <a:schemeClr val="tx1"/>
                          </a:solidFill>
                          <a:latin typeface="Cambria Math"/>
                          <a:ea typeface="Cambria Math"/>
                        </a:rPr>
                        <m:t>, </m:t>
                      </m:r>
                    </m:oMath>
                  </m:oMathPara>
                </a14:m>
                <a:endParaRPr lang="ru-RU" b="0" i="1" dirty="0" smtClean="0">
                  <a:solidFill>
                    <a:schemeClr val="tx1"/>
                  </a:solidFill>
                  <a:latin typeface="Cambria Math"/>
                  <a:ea typeface="Cambria Math"/>
                </a:endParaRPr>
              </a:p>
              <a:p>
                <a:pPr/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r>
                        <a:rPr lang="en-US" b="0" i="1" smtClean="0">
                          <a:solidFill>
                            <a:schemeClr val="tx1"/>
                          </a:solidFill>
                          <a:latin typeface="Cambria Math"/>
                          <a:ea typeface="Cambria Math"/>
                        </a:rPr>
                        <m:t>𝑥</m:t>
                      </m:r>
                      <m:r>
                        <a:rPr lang="en-US" b="0" i="1" smtClean="0">
                          <a:solidFill>
                            <a:schemeClr val="tx1"/>
                          </a:solidFill>
                          <a:latin typeface="Cambria Math"/>
                          <a:ea typeface="Cambria Math"/>
                        </a:rPr>
                        <m:t>+</m:t>
                      </m:r>
                      <m:r>
                        <a:rPr lang="en-US" b="0" i="1" smtClean="0">
                          <a:solidFill>
                            <a:schemeClr val="tx1"/>
                          </a:solidFill>
                          <a:latin typeface="Cambria Math"/>
                          <a:ea typeface="Cambria Math"/>
                        </a:rPr>
                        <m:t>𝑦</m:t>
                      </m:r>
                      <m:r>
                        <a:rPr lang="en-US" b="0" i="1" smtClean="0">
                          <a:solidFill>
                            <a:schemeClr val="tx1"/>
                          </a:solidFill>
                          <a:latin typeface="Cambria Math"/>
                          <a:ea typeface="Cambria Math"/>
                        </a:rPr>
                        <m:t>≠</m:t>
                      </m:r>
                      <m:f>
                        <m:fPr>
                          <m:ctrlPr>
                            <a:rPr lang="el-GR" b="0" i="1" smtClean="0">
                              <a:solidFill>
                                <a:schemeClr val="tx1"/>
                              </a:solidFill>
                              <a:latin typeface="Cambria Math"/>
                              <a:ea typeface="Cambria Math"/>
                            </a:rPr>
                          </m:ctrlPr>
                        </m:fPr>
                        <m:num>
                          <m:r>
                            <a:rPr lang="el-GR" b="0" i="1" smtClean="0">
                              <a:solidFill>
                                <a:schemeClr val="tx1"/>
                              </a:solidFill>
                              <a:latin typeface="Cambria Math"/>
                              <a:ea typeface="Cambria Math"/>
                            </a:rPr>
                            <m:t>𝜋</m:t>
                          </m:r>
                        </m:num>
                        <m:den>
                          <m:r>
                            <a:rPr lang="el-GR" b="0" i="1" smtClean="0">
                              <a:solidFill>
                                <a:schemeClr val="tx1"/>
                              </a:solidFill>
                              <a:latin typeface="Cambria Math"/>
                              <a:ea typeface="Cambria Math"/>
                            </a:rPr>
                            <m:t>2</m:t>
                          </m:r>
                        </m:den>
                      </m:f>
                      <m:r>
                        <a:rPr lang="en-US" b="0" i="1" smtClean="0">
                          <a:solidFill>
                            <a:schemeClr val="tx1"/>
                          </a:solidFill>
                          <a:latin typeface="Cambria Math"/>
                          <a:ea typeface="Cambria Math"/>
                        </a:rPr>
                        <m:t>+</m:t>
                      </m:r>
                      <m:r>
                        <a:rPr lang="en-US" b="0" i="1" smtClean="0">
                          <a:solidFill>
                            <a:schemeClr val="tx1"/>
                          </a:solidFill>
                          <a:latin typeface="Cambria Math"/>
                          <a:ea typeface="Cambria Math"/>
                        </a:rPr>
                        <m:t>𝜋</m:t>
                      </m:r>
                      <m:r>
                        <a:rPr lang="en-US" b="0" i="1" smtClean="0">
                          <a:solidFill>
                            <a:schemeClr val="tx1"/>
                          </a:solidFill>
                          <a:latin typeface="Cambria Math"/>
                          <a:ea typeface="Cambria Math"/>
                        </a:rPr>
                        <m:t>𝑘</m:t>
                      </m:r>
                      <m:r>
                        <a:rPr lang="en-US" b="0" i="1" smtClean="0">
                          <a:solidFill>
                            <a:schemeClr val="tx1"/>
                          </a:solidFill>
                          <a:latin typeface="Cambria Math"/>
                          <a:ea typeface="Cambria Math"/>
                        </a:rPr>
                        <m:t>, </m:t>
                      </m:r>
                      <m:r>
                        <a:rPr lang="en-US" b="0" i="1" smtClean="0">
                          <a:solidFill>
                            <a:schemeClr val="tx1"/>
                          </a:solidFill>
                          <a:latin typeface="Cambria Math"/>
                          <a:ea typeface="Cambria Math"/>
                        </a:rPr>
                        <m:t>𝑘</m:t>
                      </m:r>
                      <m:r>
                        <a:rPr lang="en-US" b="0" i="1" smtClean="0">
                          <a:solidFill>
                            <a:schemeClr val="tx1"/>
                          </a:solidFill>
                          <a:latin typeface="Cambria Math"/>
                          <a:ea typeface="Cambria Math"/>
                        </a:rPr>
                        <m:t>∈</m:t>
                      </m:r>
                      <m:r>
                        <a:rPr lang="en-US" b="0" i="1" smtClean="0">
                          <a:solidFill>
                            <a:schemeClr val="tx1"/>
                          </a:solidFill>
                          <a:latin typeface="Cambria Math"/>
                          <a:ea typeface="Cambria Math"/>
                        </a:rPr>
                        <m:t>𝑍</m:t>
                      </m:r>
                    </m:oMath>
                  </m:oMathPara>
                </a14:m>
                <a:endParaRPr lang="ru-RU" dirty="0">
                  <a:solidFill>
                    <a:schemeClr val="tx1"/>
                  </a:solidFill>
                </a:endParaRPr>
              </a:p>
            </p:txBody>
          </p:sp>
        </mc:Choice>
        <mc:Fallback xmlns="">
          <p:sp>
            <p:nvSpPr>
              <p:cNvPr id="5" name="TextBox 4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118488" y="2384897"/>
                <a:ext cx="3974806" cy="1033616"/>
              </a:xfrm>
              <a:prstGeom prst="rect">
                <a:avLst/>
              </a:prstGeom>
              <a:blipFill rotWithShape="1">
                <a:blip r:embed="rId3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ru-RU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6" name="TextBox 5"/>
              <p:cNvSpPr txBox="1"/>
              <p:nvPr/>
            </p:nvSpPr>
            <p:spPr>
              <a:xfrm>
                <a:off x="309175" y="3825673"/>
                <a:ext cx="3813415" cy="824265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2400" b="0" i="1" smtClean="0">
                          <a:solidFill>
                            <a:schemeClr val="tx1"/>
                          </a:solidFill>
                          <a:latin typeface="Cambria Math"/>
                        </a:rPr>
                        <m:t>𝑡𝑔</m:t>
                      </m:r>
                      <m:r>
                        <a:rPr lang="en-US" sz="2400" b="0" i="1" smtClean="0">
                          <a:solidFill>
                            <a:schemeClr val="tx1"/>
                          </a:solidFill>
                          <a:latin typeface="Cambria Math"/>
                        </a:rPr>
                        <m:t>(</m:t>
                      </m:r>
                      <m:r>
                        <a:rPr lang="en-US" sz="2400" b="0" i="1" smtClean="0">
                          <a:solidFill>
                            <a:schemeClr val="tx1"/>
                          </a:solidFill>
                          <a:latin typeface="Cambria Math"/>
                        </a:rPr>
                        <m:t>𝑥</m:t>
                      </m:r>
                      <m:r>
                        <a:rPr lang="en-US" sz="2400" b="0" i="1" smtClean="0">
                          <a:solidFill>
                            <a:schemeClr val="tx1"/>
                          </a:solidFill>
                          <a:latin typeface="Cambria Math"/>
                        </a:rPr>
                        <m:t>−</m:t>
                      </m:r>
                      <m:r>
                        <a:rPr lang="en-US" sz="2400" b="0" i="1" smtClean="0">
                          <a:solidFill>
                            <a:schemeClr val="tx1"/>
                          </a:solidFill>
                          <a:latin typeface="Cambria Math"/>
                        </a:rPr>
                        <m:t>𝑦</m:t>
                      </m:r>
                      <m:r>
                        <a:rPr lang="en-US" sz="2400" b="0" i="1" smtClean="0">
                          <a:solidFill>
                            <a:schemeClr val="tx1"/>
                          </a:solidFill>
                          <a:latin typeface="Cambria Math"/>
                        </a:rPr>
                        <m:t>)=</m:t>
                      </m:r>
                      <m:f>
                        <m:fPr>
                          <m:ctrlPr>
                            <a:rPr lang="en-US" sz="2400" b="0" i="1" smtClean="0">
                              <a:solidFill>
                                <a:schemeClr val="tx1"/>
                              </a:solidFill>
                              <a:latin typeface="Cambria Math"/>
                            </a:rPr>
                          </m:ctrlPr>
                        </m:fPr>
                        <m:num>
                          <m:r>
                            <a:rPr lang="en-US" sz="2400" b="0" i="1" smtClean="0">
                              <a:solidFill>
                                <a:schemeClr val="tx1"/>
                              </a:solidFill>
                              <a:latin typeface="Cambria Math"/>
                            </a:rPr>
                            <m:t>𝑡𝑔</m:t>
                          </m:r>
                          <m:r>
                            <a:rPr lang="en-US" sz="2400" b="0" i="1" smtClean="0">
                              <a:solidFill>
                                <a:schemeClr val="tx1"/>
                              </a:solidFill>
                              <a:latin typeface="Cambria Math"/>
                            </a:rPr>
                            <m:t> </m:t>
                          </m:r>
                          <m:r>
                            <a:rPr lang="en-US" sz="2400" b="0" i="1" smtClean="0">
                              <a:solidFill>
                                <a:schemeClr val="tx1"/>
                              </a:solidFill>
                              <a:latin typeface="Cambria Math"/>
                            </a:rPr>
                            <m:t>𝑥</m:t>
                          </m:r>
                          <m:r>
                            <a:rPr lang="en-US" sz="2400" b="0" i="1" smtClean="0">
                              <a:solidFill>
                                <a:schemeClr val="tx1"/>
                              </a:solidFill>
                              <a:latin typeface="Cambria Math"/>
                            </a:rPr>
                            <m:t>−</m:t>
                          </m:r>
                          <m:r>
                            <a:rPr lang="en-US" sz="2400" b="0" i="1" smtClean="0">
                              <a:solidFill>
                                <a:schemeClr val="tx1"/>
                              </a:solidFill>
                              <a:latin typeface="Cambria Math"/>
                            </a:rPr>
                            <m:t>𝑡𝑔</m:t>
                          </m:r>
                          <m:r>
                            <a:rPr lang="en-US" sz="2400" b="0" i="1" smtClean="0">
                              <a:solidFill>
                                <a:schemeClr val="tx1"/>
                              </a:solidFill>
                              <a:latin typeface="Cambria Math"/>
                            </a:rPr>
                            <m:t> </m:t>
                          </m:r>
                          <m:r>
                            <a:rPr lang="en-US" sz="2400" b="0" i="1" smtClean="0">
                              <a:solidFill>
                                <a:schemeClr val="tx1"/>
                              </a:solidFill>
                              <a:latin typeface="Cambria Math"/>
                            </a:rPr>
                            <m:t>𝑦</m:t>
                          </m:r>
                        </m:num>
                        <m:den>
                          <m:r>
                            <a:rPr lang="en-US" sz="2400" b="0" i="1" smtClean="0">
                              <a:solidFill>
                                <a:schemeClr val="tx1"/>
                              </a:solidFill>
                              <a:latin typeface="Cambria Math"/>
                            </a:rPr>
                            <m:t>1+</m:t>
                          </m:r>
                          <m:r>
                            <a:rPr lang="en-US" sz="2400" b="0" i="1" smtClean="0">
                              <a:solidFill>
                                <a:schemeClr val="tx1"/>
                              </a:solidFill>
                              <a:latin typeface="Cambria Math"/>
                            </a:rPr>
                            <m:t>𝑡𝑔</m:t>
                          </m:r>
                          <m:r>
                            <a:rPr lang="en-US" sz="2400" b="0" i="1" smtClean="0">
                              <a:solidFill>
                                <a:schemeClr val="tx1"/>
                              </a:solidFill>
                              <a:latin typeface="Cambria Math"/>
                            </a:rPr>
                            <m:t> </m:t>
                          </m:r>
                          <m:r>
                            <a:rPr lang="en-US" sz="2400" b="0" i="1" smtClean="0">
                              <a:solidFill>
                                <a:schemeClr val="tx1"/>
                              </a:solidFill>
                              <a:latin typeface="Cambria Math"/>
                            </a:rPr>
                            <m:t>𝑥</m:t>
                          </m:r>
                          <m:r>
                            <a:rPr lang="en-US" sz="2400" b="0" i="1" smtClean="0">
                              <a:solidFill>
                                <a:schemeClr val="tx1"/>
                              </a:solidFill>
                              <a:latin typeface="Cambria Math"/>
                              <a:ea typeface="Cambria Math"/>
                            </a:rPr>
                            <m:t>⋅</m:t>
                          </m:r>
                          <m:r>
                            <a:rPr lang="en-US" sz="2400" b="0" i="1" smtClean="0">
                              <a:solidFill>
                                <a:schemeClr val="tx1"/>
                              </a:solidFill>
                              <a:latin typeface="Cambria Math"/>
                              <a:ea typeface="Cambria Math"/>
                            </a:rPr>
                            <m:t>𝑡𝑔</m:t>
                          </m:r>
                          <m:r>
                            <a:rPr lang="en-US" sz="2400" b="0" i="1" smtClean="0">
                              <a:solidFill>
                                <a:schemeClr val="tx1"/>
                              </a:solidFill>
                              <a:latin typeface="Cambria Math"/>
                              <a:ea typeface="Cambria Math"/>
                            </a:rPr>
                            <m:t> </m:t>
                          </m:r>
                          <m:r>
                            <a:rPr lang="en-US" sz="2400" b="0" i="1" smtClean="0">
                              <a:solidFill>
                                <a:schemeClr val="tx1"/>
                              </a:solidFill>
                              <a:latin typeface="Cambria Math"/>
                              <a:ea typeface="Cambria Math"/>
                            </a:rPr>
                            <m:t>𝑦</m:t>
                          </m:r>
                        </m:den>
                      </m:f>
                    </m:oMath>
                  </m:oMathPara>
                </a14:m>
                <a:endParaRPr lang="ru-RU" sz="2800" dirty="0">
                  <a:solidFill>
                    <a:schemeClr val="tx1"/>
                  </a:solidFill>
                </a:endParaRPr>
              </a:p>
            </p:txBody>
          </p:sp>
        </mc:Choice>
        <mc:Fallback xmlns="">
          <p:sp>
            <p:nvSpPr>
              <p:cNvPr id="6" name="TextBox 5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09175" y="3825673"/>
                <a:ext cx="3813415" cy="824265"/>
              </a:xfrm>
              <a:prstGeom prst="rect">
                <a:avLst/>
              </a:prstGeom>
              <a:blipFill rotWithShape="1">
                <a:blip r:embed="rId4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ru-RU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7" name="TextBox 6"/>
              <p:cNvSpPr txBox="1"/>
              <p:nvPr/>
            </p:nvSpPr>
            <p:spPr>
              <a:xfrm>
                <a:off x="4118488" y="3720997"/>
                <a:ext cx="4248472" cy="1033616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r>
                        <a:rPr lang="en-US" b="0" i="1" smtClean="0">
                          <a:solidFill>
                            <a:schemeClr val="tx1"/>
                          </a:solidFill>
                          <a:latin typeface="Cambria Math"/>
                        </a:rPr>
                        <m:t>𝑥</m:t>
                      </m:r>
                      <m:r>
                        <a:rPr lang="en-US" b="0" i="1" smtClean="0">
                          <a:solidFill>
                            <a:schemeClr val="tx1"/>
                          </a:solidFill>
                          <a:latin typeface="Cambria Math"/>
                          <a:ea typeface="Cambria Math"/>
                        </a:rPr>
                        <m:t>≠</m:t>
                      </m:r>
                      <m:f>
                        <m:fPr>
                          <m:ctrlPr>
                            <a:rPr lang="el-GR" b="0" i="1" smtClean="0">
                              <a:solidFill>
                                <a:schemeClr val="tx1"/>
                              </a:solidFill>
                              <a:latin typeface="Cambria Math"/>
                              <a:ea typeface="Cambria Math"/>
                            </a:rPr>
                          </m:ctrlPr>
                        </m:fPr>
                        <m:num>
                          <m:r>
                            <a:rPr lang="el-GR" b="0" i="1" smtClean="0">
                              <a:solidFill>
                                <a:schemeClr val="tx1"/>
                              </a:solidFill>
                              <a:latin typeface="Cambria Math"/>
                              <a:ea typeface="Cambria Math"/>
                            </a:rPr>
                            <m:t>𝜋</m:t>
                          </m:r>
                        </m:num>
                        <m:den>
                          <m:r>
                            <a:rPr lang="el-GR" b="0" i="1" smtClean="0">
                              <a:solidFill>
                                <a:schemeClr val="tx1"/>
                              </a:solidFill>
                              <a:latin typeface="Cambria Math"/>
                              <a:ea typeface="Cambria Math"/>
                            </a:rPr>
                            <m:t>2</m:t>
                          </m:r>
                        </m:den>
                      </m:f>
                      <m:r>
                        <a:rPr lang="en-US" b="0" i="1" smtClean="0">
                          <a:solidFill>
                            <a:schemeClr val="tx1"/>
                          </a:solidFill>
                          <a:latin typeface="Cambria Math"/>
                          <a:ea typeface="Cambria Math"/>
                        </a:rPr>
                        <m:t>+</m:t>
                      </m:r>
                      <m:r>
                        <a:rPr lang="en-US" b="0" i="1" smtClean="0">
                          <a:solidFill>
                            <a:schemeClr val="tx1"/>
                          </a:solidFill>
                          <a:latin typeface="Cambria Math"/>
                          <a:ea typeface="Cambria Math"/>
                        </a:rPr>
                        <m:t>𝜋</m:t>
                      </m:r>
                      <m:r>
                        <a:rPr lang="en-US" b="0" i="1" smtClean="0">
                          <a:solidFill>
                            <a:schemeClr val="tx1"/>
                          </a:solidFill>
                          <a:latin typeface="Cambria Math"/>
                          <a:ea typeface="Cambria Math"/>
                        </a:rPr>
                        <m:t>𝑘</m:t>
                      </m:r>
                      <m:r>
                        <a:rPr lang="en-US" b="0" i="1" smtClean="0">
                          <a:solidFill>
                            <a:schemeClr val="tx1"/>
                          </a:solidFill>
                          <a:latin typeface="Cambria Math"/>
                          <a:ea typeface="Cambria Math"/>
                        </a:rPr>
                        <m:t>, </m:t>
                      </m:r>
                      <m:r>
                        <a:rPr lang="en-US" b="0" i="1" smtClean="0">
                          <a:solidFill>
                            <a:schemeClr val="tx1"/>
                          </a:solidFill>
                          <a:latin typeface="Cambria Math"/>
                          <a:ea typeface="Cambria Math"/>
                        </a:rPr>
                        <m:t>𝑘</m:t>
                      </m:r>
                      <m:r>
                        <a:rPr lang="en-US" b="0" i="1" smtClean="0">
                          <a:solidFill>
                            <a:schemeClr val="tx1"/>
                          </a:solidFill>
                          <a:latin typeface="Cambria Math"/>
                          <a:ea typeface="Cambria Math"/>
                        </a:rPr>
                        <m:t>∈</m:t>
                      </m:r>
                      <m:r>
                        <a:rPr lang="en-US" b="0" i="1" smtClean="0">
                          <a:solidFill>
                            <a:schemeClr val="tx1"/>
                          </a:solidFill>
                          <a:latin typeface="Cambria Math"/>
                          <a:ea typeface="Cambria Math"/>
                        </a:rPr>
                        <m:t>𝑍</m:t>
                      </m:r>
                      <m:r>
                        <a:rPr lang="en-US" b="0" i="1" smtClean="0">
                          <a:solidFill>
                            <a:schemeClr val="tx1"/>
                          </a:solidFill>
                          <a:latin typeface="Cambria Math"/>
                          <a:ea typeface="Cambria Math"/>
                        </a:rPr>
                        <m:t>, </m:t>
                      </m:r>
                      <m:r>
                        <a:rPr lang="en-US" b="0" i="1" smtClean="0">
                          <a:solidFill>
                            <a:schemeClr val="tx1"/>
                          </a:solidFill>
                          <a:latin typeface="Cambria Math"/>
                          <a:ea typeface="Cambria Math"/>
                        </a:rPr>
                        <m:t>𝑦</m:t>
                      </m:r>
                      <m:r>
                        <a:rPr lang="en-US" b="0" i="1" smtClean="0">
                          <a:solidFill>
                            <a:schemeClr val="tx1"/>
                          </a:solidFill>
                          <a:latin typeface="Cambria Math"/>
                          <a:ea typeface="Cambria Math"/>
                        </a:rPr>
                        <m:t>≠</m:t>
                      </m:r>
                      <m:f>
                        <m:fPr>
                          <m:ctrlPr>
                            <a:rPr lang="el-GR" b="0" i="1" smtClean="0">
                              <a:solidFill>
                                <a:schemeClr val="tx1"/>
                              </a:solidFill>
                              <a:latin typeface="Cambria Math"/>
                              <a:ea typeface="Cambria Math"/>
                            </a:rPr>
                          </m:ctrlPr>
                        </m:fPr>
                        <m:num>
                          <m:r>
                            <a:rPr lang="el-GR" b="0" i="1" smtClean="0">
                              <a:solidFill>
                                <a:schemeClr val="tx1"/>
                              </a:solidFill>
                              <a:latin typeface="Cambria Math"/>
                              <a:ea typeface="Cambria Math"/>
                            </a:rPr>
                            <m:t>𝜋</m:t>
                          </m:r>
                        </m:num>
                        <m:den>
                          <m:r>
                            <a:rPr lang="el-GR" b="0" i="1" smtClean="0">
                              <a:solidFill>
                                <a:schemeClr val="tx1"/>
                              </a:solidFill>
                              <a:latin typeface="Cambria Math"/>
                              <a:ea typeface="Cambria Math"/>
                            </a:rPr>
                            <m:t>2</m:t>
                          </m:r>
                        </m:den>
                      </m:f>
                      <m:r>
                        <a:rPr lang="en-US" b="0" i="1" smtClean="0">
                          <a:solidFill>
                            <a:schemeClr val="tx1"/>
                          </a:solidFill>
                          <a:latin typeface="Cambria Math"/>
                          <a:ea typeface="Cambria Math"/>
                        </a:rPr>
                        <m:t>+</m:t>
                      </m:r>
                      <m:r>
                        <a:rPr lang="en-US" b="0" i="1" smtClean="0">
                          <a:solidFill>
                            <a:schemeClr val="tx1"/>
                          </a:solidFill>
                          <a:latin typeface="Cambria Math"/>
                          <a:ea typeface="Cambria Math"/>
                        </a:rPr>
                        <m:t>𝜋</m:t>
                      </m:r>
                      <m:r>
                        <a:rPr lang="en-US" b="0" i="1" smtClean="0">
                          <a:solidFill>
                            <a:schemeClr val="tx1"/>
                          </a:solidFill>
                          <a:latin typeface="Cambria Math"/>
                          <a:ea typeface="Cambria Math"/>
                        </a:rPr>
                        <m:t>𝑘</m:t>
                      </m:r>
                      <m:r>
                        <a:rPr lang="en-US" b="0" i="1" smtClean="0">
                          <a:solidFill>
                            <a:schemeClr val="tx1"/>
                          </a:solidFill>
                          <a:latin typeface="Cambria Math"/>
                          <a:ea typeface="Cambria Math"/>
                        </a:rPr>
                        <m:t>, </m:t>
                      </m:r>
                      <m:r>
                        <a:rPr lang="en-US" b="0" i="1" smtClean="0">
                          <a:solidFill>
                            <a:schemeClr val="tx1"/>
                          </a:solidFill>
                          <a:latin typeface="Cambria Math"/>
                          <a:ea typeface="Cambria Math"/>
                        </a:rPr>
                        <m:t>𝑘</m:t>
                      </m:r>
                      <m:r>
                        <a:rPr lang="en-US" b="0" i="1" smtClean="0">
                          <a:solidFill>
                            <a:schemeClr val="tx1"/>
                          </a:solidFill>
                          <a:latin typeface="Cambria Math"/>
                          <a:ea typeface="Cambria Math"/>
                        </a:rPr>
                        <m:t>∈</m:t>
                      </m:r>
                      <m:r>
                        <a:rPr lang="en-US" b="0" i="1" smtClean="0">
                          <a:solidFill>
                            <a:schemeClr val="tx1"/>
                          </a:solidFill>
                          <a:latin typeface="Cambria Math"/>
                          <a:ea typeface="Cambria Math"/>
                        </a:rPr>
                        <m:t>𝑍</m:t>
                      </m:r>
                      <m:r>
                        <a:rPr lang="en-US" b="0" i="1" smtClean="0">
                          <a:solidFill>
                            <a:schemeClr val="tx1"/>
                          </a:solidFill>
                          <a:latin typeface="Cambria Math"/>
                          <a:ea typeface="Cambria Math"/>
                        </a:rPr>
                        <m:t>, </m:t>
                      </m:r>
                    </m:oMath>
                  </m:oMathPara>
                </a14:m>
                <a:endParaRPr lang="ru-RU" b="0" i="1" dirty="0" smtClean="0">
                  <a:solidFill>
                    <a:schemeClr val="tx1"/>
                  </a:solidFill>
                  <a:latin typeface="Cambria Math"/>
                  <a:ea typeface="Cambria Math"/>
                </a:endParaRPr>
              </a:p>
              <a:p>
                <a:pPr/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r>
                        <a:rPr lang="en-US" b="0" i="1" smtClean="0">
                          <a:solidFill>
                            <a:schemeClr val="tx1"/>
                          </a:solidFill>
                          <a:latin typeface="Cambria Math"/>
                          <a:ea typeface="Cambria Math"/>
                        </a:rPr>
                        <m:t>𝑥</m:t>
                      </m:r>
                      <m:r>
                        <a:rPr lang="en-US" b="0" i="1" smtClean="0">
                          <a:solidFill>
                            <a:schemeClr val="tx1"/>
                          </a:solidFill>
                          <a:latin typeface="Cambria Math"/>
                          <a:ea typeface="Cambria Math"/>
                        </a:rPr>
                        <m:t>−</m:t>
                      </m:r>
                      <m:r>
                        <a:rPr lang="en-US" b="0" i="1" smtClean="0">
                          <a:solidFill>
                            <a:schemeClr val="tx1"/>
                          </a:solidFill>
                          <a:latin typeface="Cambria Math"/>
                          <a:ea typeface="Cambria Math"/>
                        </a:rPr>
                        <m:t>𝑦</m:t>
                      </m:r>
                      <m:r>
                        <a:rPr lang="en-US" b="0" i="1" smtClean="0">
                          <a:solidFill>
                            <a:schemeClr val="tx1"/>
                          </a:solidFill>
                          <a:latin typeface="Cambria Math"/>
                          <a:ea typeface="Cambria Math"/>
                        </a:rPr>
                        <m:t>≠</m:t>
                      </m:r>
                      <m:f>
                        <m:fPr>
                          <m:ctrlPr>
                            <a:rPr lang="el-GR" b="0" i="1" smtClean="0">
                              <a:solidFill>
                                <a:schemeClr val="tx1"/>
                              </a:solidFill>
                              <a:latin typeface="Cambria Math"/>
                              <a:ea typeface="Cambria Math"/>
                            </a:rPr>
                          </m:ctrlPr>
                        </m:fPr>
                        <m:num>
                          <m:r>
                            <a:rPr lang="el-GR" b="0" i="1" smtClean="0">
                              <a:solidFill>
                                <a:schemeClr val="tx1"/>
                              </a:solidFill>
                              <a:latin typeface="Cambria Math"/>
                              <a:ea typeface="Cambria Math"/>
                            </a:rPr>
                            <m:t>𝜋</m:t>
                          </m:r>
                        </m:num>
                        <m:den>
                          <m:r>
                            <a:rPr lang="el-GR" b="0" i="1" smtClean="0">
                              <a:solidFill>
                                <a:schemeClr val="tx1"/>
                              </a:solidFill>
                              <a:latin typeface="Cambria Math"/>
                              <a:ea typeface="Cambria Math"/>
                            </a:rPr>
                            <m:t>2</m:t>
                          </m:r>
                        </m:den>
                      </m:f>
                      <m:r>
                        <a:rPr lang="en-US" b="0" i="1" smtClean="0">
                          <a:solidFill>
                            <a:schemeClr val="tx1"/>
                          </a:solidFill>
                          <a:latin typeface="Cambria Math"/>
                          <a:ea typeface="Cambria Math"/>
                        </a:rPr>
                        <m:t>+</m:t>
                      </m:r>
                      <m:r>
                        <a:rPr lang="en-US" b="0" i="1" smtClean="0">
                          <a:solidFill>
                            <a:schemeClr val="tx1"/>
                          </a:solidFill>
                          <a:latin typeface="Cambria Math"/>
                          <a:ea typeface="Cambria Math"/>
                        </a:rPr>
                        <m:t>𝜋</m:t>
                      </m:r>
                      <m:r>
                        <a:rPr lang="en-US" b="0" i="1" smtClean="0">
                          <a:solidFill>
                            <a:schemeClr val="tx1"/>
                          </a:solidFill>
                          <a:latin typeface="Cambria Math"/>
                          <a:ea typeface="Cambria Math"/>
                        </a:rPr>
                        <m:t>𝑘</m:t>
                      </m:r>
                      <m:r>
                        <a:rPr lang="en-US" b="0" i="1" smtClean="0">
                          <a:solidFill>
                            <a:schemeClr val="tx1"/>
                          </a:solidFill>
                          <a:latin typeface="Cambria Math"/>
                          <a:ea typeface="Cambria Math"/>
                        </a:rPr>
                        <m:t>, </m:t>
                      </m:r>
                      <m:r>
                        <a:rPr lang="en-US" b="0" i="1" smtClean="0">
                          <a:solidFill>
                            <a:schemeClr val="tx1"/>
                          </a:solidFill>
                          <a:latin typeface="Cambria Math"/>
                          <a:ea typeface="Cambria Math"/>
                        </a:rPr>
                        <m:t>𝑘</m:t>
                      </m:r>
                      <m:r>
                        <a:rPr lang="en-US" b="0" i="1" smtClean="0">
                          <a:solidFill>
                            <a:schemeClr val="tx1"/>
                          </a:solidFill>
                          <a:latin typeface="Cambria Math"/>
                          <a:ea typeface="Cambria Math"/>
                        </a:rPr>
                        <m:t>∈</m:t>
                      </m:r>
                      <m:r>
                        <a:rPr lang="en-US" b="0" i="1" smtClean="0">
                          <a:solidFill>
                            <a:schemeClr val="tx1"/>
                          </a:solidFill>
                          <a:latin typeface="Cambria Math"/>
                          <a:ea typeface="Cambria Math"/>
                        </a:rPr>
                        <m:t>𝑍</m:t>
                      </m:r>
                    </m:oMath>
                  </m:oMathPara>
                </a14:m>
                <a:endParaRPr lang="ru-RU" sz="2800" dirty="0">
                  <a:solidFill>
                    <a:schemeClr val="tx1"/>
                  </a:solidFill>
                </a:endParaRPr>
              </a:p>
            </p:txBody>
          </p:sp>
        </mc:Choice>
        <mc:Fallback xmlns="">
          <p:sp>
            <p:nvSpPr>
              <p:cNvPr id="7" name="TextBox 6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118488" y="3720997"/>
                <a:ext cx="4248472" cy="1033616"/>
              </a:xfrm>
              <a:prstGeom prst="rect">
                <a:avLst/>
              </a:prstGeom>
              <a:blipFill rotWithShape="1">
                <a:blip r:embed="rId5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ru-RU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8" name="TextBox 7"/>
              <p:cNvSpPr txBox="1"/>
              <p:nvPr/>
            </p:nvSpPr>
            <p:spPr>
              <a:xfrm>
                <a:off x="323528" y="324893"/>
                <a:ext cx="5481051" cy="461665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func>
                        <m:funcPr>
                          <m:ctrlPr>
                            <a:rPr lang="en-US" sz="2400" i="1" smtClean="0">
                              <a:solidFill>
                                <a:schemeClr val="tx1"/>
                              </a:solidFill>
                              <a:latin typeface="Cambria Math"/>
                            </a:rPr>
                          </m:ctrlPr>
                        </m:funcPr>
                        <m:fName>
                          <m:r>
                            <a:rPr lang="en-US" sz="2400" b="0" i="1" smtClean="0">
                              <a:solidFill>
                                <a:schemeClr val="tx1"/>
                              </a:solidFill>
                              <a:latin typeface="Cambria Math"/>
                            </a:rPr>
                            <m:t>𝑠𝑖𝑛</m:t>
                          </m:r>
                        </m:fName>
                        <m:e>
                          <m:d>
                            <m:dPr>
                              <m:ctrlPr>
                                <a:rPr lang="en-US" sz="2400" i="1" smtClean="0">
                                  <a:solidFill>
                                    <a:schemeClr val="tx1"/>
                                  </a:solidFill>
                                  <a:latin typeface="Cambria Math"/>
                                </a:rPr>
                              </m:ctrlPr>
                            </m:dPr>
                            <m:e>
                              <m:r>
                                <a:rPr lang="en-US" sz="2400" b="0" i="1" smtClean="0">
                                  <a:solidFill>
                                    <a:schemeClr val="tx1"/>
                                  </a:solidFill>
                                  <a:latin typeface="Cambria Math"/>
                                </a:rPr>
                                <m:t>𝑥</m:t>
                              </m:r>
                              <m:r>
                                <a:rPr lang="en-US" sz="2400" b="0" i="1" smtClean="0">
                                  <a:solidFill>
                                    <a:schemeClr val="tx1"/>
                                  </a:solidFill>
                                  <a:latin typeface="Cambria Math"/>
                                </a:rPr>
                                <m:t>+</m:t>
                              </m:r>
                              <m:r>
                                <a:rPr lang="en-US" sz="2400" b="0" i="1" smtClean="0">
                                  <a:solidFill>
                                    <a:schemeClr val="tx1"/>
                                  </a:solidFill>
                                  <a:latin typeface="Cambria Math"/>
                                </a:rPr>
                                <m:t>𝑦</m:t>
                              </m:r>
                            </m:e>
                          </m:d>
                          <m:r>
                            <a:rPr lang="en-US" sz="2400" b="0" i="1" smtClean="0">
                              <a:solidFill>
                                <a:schemeClr val="tx1"/>
                              </a:solidFill>
                              <a:latin typeface="Cambria Math"/>
                            </a:rPr>
                            <m:t>=</m:t>
                          </m:r>
                        </m:e>
                      </m:func>
                      <m:func>
                        <m:funcPr>
                          <m:ctrlPr>
                            <a:rPr lang="en-US" sz="2400" i="1" smtClean="0">
                              <a:solidFill>
                                <a:schemeClr val="tx1"/>
                              </a:solidFill>
                              <a:latin typeface="Cambria Math"/>
                            </a:rPr>
                          </m:ctrlPr>
                        </m:funcPr>
                        <m:fName>
                          <m:r>
                            <a:rPr lang="en-US" sz="2400" b="0" i="1" smtClean="0">
                              <a:solidFill>
                                <a:schemeClr val="tx1"/>
                              </a:solidFill>
                              <a:latin typeface="Cambria Math"/>
                            </a:rPr>
                            <m:t>𝑠𝑖𝑛</m:t>
                          </m:r>
                        </m:fName>
                        <m:e>
                          <m:r>
                            <a:rPr lang="en-US" sz="2400" b="0" i="1" smtClean="0">
                              <a:solidFill>
                                <a:schemeClr val="tx1"/>
                              </a:solidFill>
                              <a:latin typeface="Cambria Math"/>
                            </a:rPr>
                            <m:t>𝑥</m:t>
                          </m:r>
                          <m:r>
                            <a:rPr lang="en-US" sz="2400" b="0" i="1" smtClean="0">
                              <a:solidFill>
                                <a:schemeClr val="tx1"/>
                              </a:solidFill>
                              <a:latin typeface="Cambria Math"/>
                              <a:ea typeface="Cambria Math"/>
                            </a:rPr>
                            <m:t>⋅</m:t>
                          </m:r>
                          <m:func>
                            <m:funcPr>
                              <m:ctrlPr>
                                <a:rPr lang="en-US" sz="2400" i="1" smtClean="0">
                                  <a:solidFill>
                                    <a:schemeClr val="tx1"/>
                                  </a:solidFill>
                                  <a:latin typeface="Cambria Math"/>
                                  <a:ea typeface="Cambria Math"/>
                                </a:rPr>
                              </m:ctrlPr>
                            </m:funcPr>
                            <m:fName>
                              <m:r>
                                <a:rPr lang="en-US" sz="2400" b="0" i="1" smtClean="0">
                                  <a:solidFill>
                                    <a:schemeClr val="tx1"/>
                                  </a:solidFill>
                                  <a:latin typeface="Cambria Math"/>
                                  <a:ea typeface="Cambria Math"/>
                                </a:rPr>
                                <m:t>𝑐𝑜𝑠</m:t>
                              </m:r>
                            </m:fName>
                            <m:e>
                              <m:r>
                                <a:rPr lang="en-US" sz="2400" b="0" i="1" smtClean="0">
                                  <a:solidFill>
                                    <a:schemeClr val="tx1"/>
                                  </a:solidFill>
                                  <a:latin typeface="Cambria Math"/>
                                  <a:ea typeface="Cambria Math"/>
                                </a:rPr>
                                <m:t>𝑦</m:t>
                              </m:r>
                              <m:r>
                                <a:rPr lang="en-US" sz="2400" b="0" i="1" smtClean="0">
                                  <a:solidFill>
                                    <a:schemeClr val="tx1"/>
                                  </a:solidFill>
                                  <a:latin typeface="Cambria Math"/>
                                  <a:ea typeface="Cambria Math"/>
                                </a:rPr>
                                <m:t>+</m:t>
                              </m:r>
                              <m:func>
                                <m:funcPr>
                                  <m:ctrlPr>
                                    <a:rPr lang="en-US" sz="2400" i="1" smtClean="0">
                                      <a:solidFill>
                                        <a:schemeClr val="tx1"/>
                                      </a:solidFill>
                                      <a:latin typeface="Cambria Math"/>
                                      <a:ea typeface="Cambria Math"/>
                                    </a:rPr>
                                  </m:ctrlPr>
                                </m:funcPr>
                                <m:fName>
                                  <m:r>
                                    <a:rPr lang="en-US" sz="2400" b="0" i="1" smtClean="0">
                                      <a:solidFill>
                                        <a:schemeClr val="tx1"/>
                                      </a:solidFill>
                                      <a:latin typeface="Cambria Math"/>
                                      <a:ea typeface="Cambria Math"/>
                                    </a:rPr>
                                    <m:t>𝑐𝑜𝑠</m:t>
                                  </m:r>
                                </m:fName>
                                <m:e>
                                  <m:r>
                                    <a:rPr lang="en-US" sz="2400" b="0" i="1" smtClean="0">
                                      <a:solidFill>
                                        <a:schemeClr val="tx1"/>
                                      </a:solidFill>
                                      <a:latin typeface="Cambria Math"/>
                                      <a:ea typeface="Cambria Math"/>
                                    </a:rPr>
                                    <m:t>𝑥</m:t>
                                  </m:r>
                                  <m:r>
                                    <a:rPr lang="en-US" sz="2400" b="0" i="1" smtClean="0">
                                      <a:solidFill>
                                        <a:schemeClr val="tx1"/>
                                      </a:solidFill>
                                      <a:latin typeface="Cambria Math"/>
                                      <a:ea typeface="Cambria Math"/>
                                    </a:rPr>
                                    <m:t>⋅</m:t>
                                  </m:r>
                                  <m:func>
                                    <m:funcPr>
                                      <m:ctrlPr>
                                        <a:rPr lang="en-US" sz="2400" i="1" smtClean="0">
                                          <a:solidFill>
                                            <a:schemeClr val="tx1"/>
                                          </a:solidFill>
                                          <a:latin typeface="Cambria Math"/>
                                          <a:ea typeface="Cambria Math"/>
                                        </a:rPr>
                                      </m:ctrlPr>
                                    </m:funcPr>
                                    <m:fName>
                                      <m:r>
                                        <a:rPr lang="en-US" sz="2400" b="0" i="1" smtClean="0">
                                          <a:solidFill>
                                            <a:schemeClr val="tx1"/>
                                          </a:solidFill>
                                          <a:latin typeface="Cambria Math"/>
                                          <a:ea typeface="Cambria Math"/>
                                        </a:rPr>
                                        <m:t>𝑠𝑖𝑛</m:t>
                                      </m:r>
                                    </m:fName>
                                    <m:e>
                                      <m:r>
                                        <a:rPr lang="en-US" sz="2400" b="0" i="1" smtClean="0">
                                          <a:solidFill>
                                            <a:schemeClr val="tx1"/>
                                          </a:solidFill>
                                          <a:latin typeface="Cambria Math"/>
                                          <a:ea typeface="Cambria Math"/>
                                        </a:rPr>
                                        <m:t>𝑦</m:t>
                                      </m:r>
                                    </m:e>
                                  </m:func>
                                </m:e>
                              </m:func>
                            </m:e>
                          </m:func>
                        </m:e>
                      </m:func>
                    </m:oMath>
                  </m:oMathPara>
                </a14:m>
                <a:endParaRPr lang="ru-RU" i="1" dirty="0">
                  <a:solidFill>
                    <a:schemeClr val="tx1"/>
                  </a:solidFill>
                </a:endParaRPr>
              </a:p>
            </p:txBody>
          </p:sp>
        </mc:Choice>
        <mc:Fallback xmlns="">
          <p:sp>
            <p:nvSpPr>
              <p:cNvPr id="8" name="TextBox 7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23528" y="324893"/>
                <a:ext cx="5481051" cy="461665"/>
              </a:xfrm>
              <a:prstGeom prst="rect">
                <a:avLst/>
              </a:prstGeom>
              <a:blipFill rotWithShape="1">
                <a:blip r:embed="rId6"/>
                <a:stretch>
                  <a:fillRect b="-9211"/>
                </a:stretch>
              </a:blipFill>
            </p:spPr>
            <p:txBody>
              <a:bodyPr/>
              <a:lstStyle/>
              <a:p>
                <a:r>
                  <a:rPr lang="ru-RU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9" name="TextBox 8"/>
              <p:cNvSpPr txBox="1"/>
              <p:nvPr/>
            </p:nvSpPr>
            <p:spPr>
              <a:xfrm>
                <a:off x="292044" y="1331409"/>
                <a:ext cx="5512535" cy="461665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func>
                        <m:funcPr>
                          <m:ctrlPr>
                            <a:rPr lang="en-US" sz="2400" b="0" i="1" smtClean="0">
                              <a:solidFill>
                                <a:schemeClr val="tx1"/>
                              </a:solidFill>
                              <a:latin typeface="Cambria Math"/>
                            </a:rPr>
                          </m:ctrlPr>
                        </m:funcPr>
                        <m:fName>
                          <m:r>
                            <a:rPr lang="en-US" sz="2400" b="0" i="1" smtClean="0">
                              <a:solidFill>
                                <a:schemeClr val="tx1"/>
                              </a:solidFill>
                              <a:latin typeface="Cambria Math"/>
                            </a:rPr>
                            <m:t>𝑐𝑜𝑠</m:t>
                          </m:r>
                        </m:fName>
                        <m:e>
                          <m:d>
                            <m:dPr>
                              <m:ctrlPr>
                                <a:rPr lang="en-US" sz="2400" b="0" i="1" smtClean="0">
                                  <a:solidFill>
                                    <a:schemeClr val="tx1"/>
                                  </a:solidFill>
                                  <a:latin typeface="Cambria Math"/>
                                </a:rPr>
                              </m:ctrlPr>
                            </m:dPr>
                            <m:e>
                              <m:r>
                                <a:rPr lang="en-US" sz="2400" b="0" i="1" smtClean="0">
                                  <a:solidFill>
                                    <a:schemeClr val="tx1"/>
                                  </a:solidFill>
                                  <a:latin typeface="Cambria Math"/>
                                </a:rPr>
                                <m:t>𝑥</m:t>
                              </m:r>
                              <m:r>
                                <a:rPr lang="en-US" sz="2400" b="0" i="1" smtClean="0">
                                  <a:solidFill>
                                    <a:schemeClr val="tx1"/>
                                  </a:solidFill>
                                  <a:latin typeface="Cambria Math"/>
                                </a:rPr>
                                <m:t>+</m:t>
                              </m:r>
                              <m:r>
                                <a:rPr lang="en-US" sz="2400" b="0" i="1" smtClean="0">
                                  <a:solidFill>
                                    <a:schemeClr val="tx1"/>
                                  </a:solidFill>
                                  <a:latin typeface="Cambria Math"/>
                                </a:rPr>
                                <m:t>𝑦</m:t>
                              </m:r>
                            </m:e>
                          </m:d>
                          <m:r>
                            <a:rPr lang="en-US" sz="2400" b="0" i="1" smtClean="0">
                              <a:solidFill>
                                <a:schemeClr val="tx1"/>
                              </a:solidFill>
                              <a:latin typeface="Cambria Math"/>
                            </a:rPr>
                            <m:t>=</m:t>
                          </m:r>
                        </m:e>
                      </m:func>
                      <m:func>
                        <m:funcPr>
                          <m:ctrlPr>
                            <a:rPr lang="en-US" sz="2400" b="0" i="1" smtClean="0">
                              <a:solidFill>
                                <a:schemeClr val="tx1"/>
                              </a:solidFill>
                              <a:latin typeface="Cambria Math"/>
                            </a:rPr>
                          </m:ctrlPr>
                        </m:funcPr>
                        <m:fName>
                          <m:r>
                            <a:rPr lang="en-US" sz="2400" b="0" i="1" smtClean="0">
                              <a:solidFill>
                                <a:schemeClr val="tx1"/>
                              </a:solidFill>
                              <a:latin typeface="Cambria Math"/>
                            </a:rPr>
                            <m:t>𝑐𝑜𝑠</m:t>
                          </m:r>
                        </m:fName>
                        <m:e>
                          <m:r>
                            <a:rPr lang="en-US" sz="2400" b="0" i="1" smtClean="0">
                              <a:solidFill>
                                <a:schemeClr val="tx1"/>
                              </a:solidFill>
                              <a:latin typeface="Cambria Math"/>
                            </a:rPr>
                            <m:t>𝑥</m:t>
                          </m:r>
                          <m:r>
                            <a:rPr lang="en-US" sz="2400" b="0" i="1" smtClean="0">
                              <a:solidFill>
                                <a:schemeClr val="tx1"/>
                              </a:solidFill>
                              <a:latin typeface="Cambria Math"/>
                              <a:ea typeface="Cambria Math"/>
                            </a:rPr>
                            <m:t>⋅</m:t>
                          </m:r>
                          <m:func>
                            <m:funcPr>
                              <m:ctrlPr>
                                <a:rPr lang="en-US" sz="2400" b="0" i="1" smtClean="0">
                                  <a:solidFill>
                                    <a:schemeClr val="tx1"/>
                                  </a:solidFill>
                                  <a:latin typeface="Cambria Math"/>
                                  <a:ea typeface="Cambria Math"/>
                                </a:rPr>
                              </m:ctrlPr>
                            </m:funcPr>
                            <m:fName>
                              <m:r>
                                <a:rPr lang="en-US" sz="2400" b="0" i="1" smtClean="0">
                                  <a:solidFill>
                                    <a:schemeClr val="tx1"/>
                                  </a:solidFill>
                                  <a:latin typeface="Cambria Math"/>
                                  <a:ea typeface="Cambria Math"/>
                                </a:rPr>
                                <m:t>𝑐𝑜𝑠</m:t>
                              </m:r>
                            </m:fName>
                            <m:e>
                              <m:r>
                                <a:rPr lang="en-US" sz="2400" b="0" i="1" smtClean="0">
                                  <a:solidFill>
                                    <a:schemeClr val="tx1"/>
                                  </a:solidFill>
                                  <a:latin typeface="Cambria Math"/>
                                  <a:ea typeface="Cambria Math"/>
                                </a:rPr>
                                <m:t>𝑦</m:t>
                              </m:r>
                              <m:r>
                                <a:rPr lang="en-US" sz="2400" b="0" i="1" smtClean="0">
                                  <a:solidFill>
                                    <a:schemeClr val="tx1"/>
                                  </a:solidFill>
                                  <a:latin typeface="Cambria Math"/>
                                  <a:ea typeface="Cambria Math"/>
                                </a:rPr>
                                <m:t>−</m:t>
                              </m:r>
                              <m:func>
                                <m:funcPr>
                                  <m:ctrlPr>
                                    <a:rPr lang="en-US" sz="2400" b="0" i="1" smtClean="0">
                                      <a:solidFill>
                                        <a:schemeClr val="tx1"/>
                                      </a:solidFill>
                                      <a:latin typeface="Cambria Math"/>
                                      <a:ea typeface="Cambria Math"/>
                                    </a:rPr>
                                  </m:ctrlPr>
                                </m:funcPr>
                                <m:fName>
                                  <m:r>
                                    <a:rPr lang="en-US" sz="2400" b="0" i="1" smtClean="0">
                                      <a:solidFill>
                                        <a:schemeClr val="tx1"/>
                                      </a:solidFill>
                                      <a:latin typeface="Cambria Math"/>
                                      <a:ea typeface="Cambria Math"/>
                                    </a:rPr>
                                    <m:t>𝑠𝑖𝑛</m:t>
                                  </m:r>
                                </m:fName>
                                <m:e>
                                  <m:r>
                                    <a:rPr lang="en-US" sz="2400" b="0" i="1" smtClean="0">
                                      <a:solidFill>
                                        <a:schemeClr val="tx1"/>
                                      </a:solidFill>
                                      <a:latin typeface="Cambria Math"/>
                                      <a:ea typeface="Cambria Math"/>
                                    </a:rPr>
                                    <m:t>𝑥</m:t>
                                  </m:r>
                                  <m:r>
                                    <a:rPr lang="en-US" sz="2400" b="0" i="1" smtClean="0">
                                      <a:solidFill>
                                        <a:schemeClr val="tx1"/>
                                      </a:solidFill>
                                      <a:latin typeface="Cambria Math"/>
                                      <a:ea typeface="Cambria Math"/>
                                    </a:rPr>
                                    <m:t>⋅</m:t>
                                  </m:r>
                                  <m:func>
                                    <m:funcPr>
                                      <m:ctrlPr>
                                        <a:rPr lang="en-US" sz="2400" b="0" i="1" smtClean="0">
                                          <a:solidFill>
                                            <a:schemeClr val="tx1"/>
                                          </a:solidFill>
                                          <a:latin typeface="Cambria Math"/>
                                          <a:ea typeface="Cambria Math"/>
                                        </a:rPr>
                                      </m:ctrlPr>
                                    </m:funcPr>
                                    <m:fName>
                                      <m:r>
                                        <a:rPr lang="en-US" sz="2400" b="0" i="1" smtClean="0">
                                          <a:solidFill>
                                            <a:schemeClr val="tx1"/>
                                          </a:solidFill>
                                          <a:latin typeface="Cambria Math"/>
                                          <a:ea typeface="Cambria Math"/>
                                        </a:rPr>
                                        <m:t>𝑠𝑖𝑛</m:t>
                                      </m:r>
                                    </m:fName>
                                    <m:e>
                                      <m:r>
                                        <a:rPr lang="en-US" sz="2400" b="0" i="1" smtClean="0">
                                          <a:solidFill>
                                            <a:schemeClr val="tx1"/>
                                          </a:solidFill>
                                          <a:latin typeface="Cambria Math"/>
                                          <a:ea typeface="Cambria Math"/>
                                        </a:rPr>
                                        <m:t>𝑦</m:t>
                                      </m:r>
                                    </m:e>
                                  </m:func>
                                </m:e>
                              </m:func>
                            </m:e>
                          </m:func>
                        </m:e>
                      </m:func>
                    </m:oMath>
                  </m:oMathPara>
                </a14:m>
                <a:endParaRPr lang="ru-RU" sz="2800" i="1" dirty="0">
                  <a:solidFill>
                    <a:schemeClr val="tx1"/>
                  </a:solidFill>
                </a:endParaRPr>
              </a:p>
            </p:txBody>
          </p:sp>
        </mc:Choice>
        <mc:Fallback xmlns="">
          <p:sp>
            <p:nvSpPr>
              <p:cNvPr id="9" name="TextBox 8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92044" y="1331409"/>
                <a:ext cx="5512535" cy="461665"/>
              </a:xfrm>
              <a:prstGeom prst="rect">
                <a:avLst/>
              </a:prstGeom>
              <a:blipFill rotWithShape="1">
                <a:blip r:embed="rId7"/>
                <a:stretch>
                  <a:fillRect b="-9211"/>
                </a:stretch>
              </a:blipFill>
            </p:spPr>
            <p:txBody>
              <a:bodyPr/>
              <a:lstStyle/>
              <a:p>
                <a:r>
                  <a:rPr lang="ru-RU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0" name="TextBox 9"/>
              <p:cNvSpPr txBox="1"/>
              <p:nvPr/>
            </p:nvSpPr>
            <p:spPr>
              <a:xfrm>
                <a:off x="358135" y="802822"/>
                <a:ext cx="5481052" cy="738664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func>
                        <m:funcPr>
                          <m:ctrlPr>
                            <a:rPr lang="en-US" sz="2400" b="0" i="1" smtClean="0">
                              <a:solidFill>
                                <a:schemeClr val="tx1"/>
                              </a:solidFill>
                              <a:latin typeface="Cambria Math"/>
                            </a:rPr>
                          </m:ctrlPr>
                        </m:funcPr>
                        <m:fName>
                          <m:r>
                            <a:rPr lang="en-US" sz="2400" b="0" i="1" smtClean="0">
                              <a:solidFill>
                                <a:schemeClr val="tx1"/>
                              </a:solidFill>
                              <a:latin typeface="Cambria Math"/>
                            </a:rPr>
                            <m:t>𝑠𝑖𝑛</m:t>
                          </m:r>
                        </m:fName>
                        <m:e>
                          <m:d>
                            <m:dPr>
                              <m:ctrlPr>
                                <a:rPr lang="en-US" sz="2400" b="0" i="1" smtClean="0">
                                  <a:solidFill>
                                    <a:schemeClr val="tx1"/>
                                  </a:solidFill>
                                  <a:latin typeface="Cambria Math"/>
                                </a:rPr>
                              </m:ctrlPr>
                            </m:dPr>
                            <m:e>
                              <m:r>
                                <a:rPr lang="en-US" sz="2400" b="0" i="1" smtClean="0">
                                  <a:solidFill>
                                    <a:schemeClr val="tx1"/>
                                  </a:solidFill>
                                  <a:latin typeface="Cambria Math"/>
                                </a:rPr>
                                <m:t>𝑥</m:t>
                              </m:r>
                              <m:r>
                                <a:rPr lang="en-US" sz="2400" b="0" i="1" smtClean="0">
                                  <a:solidFill>
                                    <a:schemeClr val="tx1"/>
                                  </a:solidFill>
                                  <a:latin typeface="Cambria Math"/>
                                </a:rPr>
                                <m:t>−</m:t>
                              </m:r>
                              <m:r>
                                <a:rPr lang="en-US" sz="2400" b="0" i="1" smtClean="0">
                                  <a:solidFill>
                                    <a:schemeClr val="tx1"/>
                                  </a:solidFill>
                                  <a:latin typeface="Cambria Math"/>
                                </a:rPr>
                                <m:t>𝑦</m:t>
                              </m:r>
                            </m:e>
                          </m:d>
                          <m:r>
                            <a:rPr lang="en-US" sz="2400" b="0" i="1" smtClean="0">
                              <a:solidFill>
                                <a:schemeClr val="tx1"/>
                              </a:solidFill>
                              <a:latin typeface="Cambria Math"/>
                            </a:rPr>
                            <m:t>=</m:t>
                          </m:r>
                        </m:e>
                      </m:func>
                      <m:func>
                        <m:funcPr>
                          <m:ctrlPr>
                            <a:rPr lang="en-US" sz="2400" b="0" i="1" smtClean="0">
                              <a:solidFill>
                                <a:schemeClr val="tx1"/>
                              </a:solidFill>
                              <a:latin typeface="Cambria Math"/>
                            </a:rPr>
                          </m:ctrlPr>
                        </m:funcPr>
                        <m:fName>
                          <m:r>
                            <a:rPr lang="en-US" sz="2400" b="0" i="1" smtClean="0">
                              <a:solidFill>
                                <a:schemeClr val="tx1"/>
                              </a:solidFill>
                              <a:latin typeface="Cambria Math"/>
                            </a:rPr>
                            <m:t>𝑠𝑖𝑛</m:t>
                          </m:r>
                        </m:fName>
                        <m:e>
                          <m:r>
                            <a:rPr lang="en-US" sz="2400" b="0" i="1" smtClean="0">
                              <a:solidFill>
                                <a:schemeClr val="tx1"/>
                              </a:solidFill>
                              <a:latin typeface="Cambria Math"/>
                            </a:rPr>
                            <m:t>𝑥</m:t>
                          </m:r>
                          <m:r>
                            <a:rPr lang="en-US" sz="2400" b="0" i="1" smtClean="0">
                              <a:solidFill>
                                <a:schemeClr val="tx1"/>
                              </a:solidFill>
                              <a:latin typeface="Cambria Math"/>
                              <a:ea typeface="Cambria Math"/>
                            </a:rPr>
                            <m:t>⋅</m:t>
                          </m:r>
                          <m:func>
                            <m:funcPr>
                              <m:ctrlPr>
                                <a:rPr lang="en-US" sz="2400" b="0" i="1" smtClean="0">
                                  <a:solidFill>
                                    <a:schemeClr val="tx1"/>
                                  </a:solidFill>
                                  <a:latin typeface="Cambria Math"/>
                                  <a:ea typeface="Cambria Math"/>
                                </a:rPr>
                              </m:ctrlPr>
                            </m:funcPr>
                            <m:fName>
                              <m:r>
                                <a:rPr lang="en-US" sz="2400" b="0" i="1" smtClean="0">
                                  <a:solidFill>
                                    <a:schemeClr val="tx1"/>
                                  </a:solidFill>
                                  <a:latin typeface="Cambria Math"/>
                                  <a:ea typeface="Cambria Math"/>
                                </a:rPr>
                                <m:t>𝑐𝑜𝑠</m:t>
                              </m:r>
                            </m:fName>
                            <m:e>
                              <m:r>
                                <a:rPr lang="en-US" sz="2400" b="0" i="1" smtClean="0">
                                  <a:solidFill>
                                    <a:schemeClr val="tx1"/>
                                  </a:solidFill>
                                  <a:latin typeface="Cambria Math"/>
                                  <a:ea typeface="Cambria Math"/>
                                </a:rPr>
                                <m:t>𝑦</m:t>
                              </m:r>
                              <m:r>
                                <a:rPr lang="en-US" sz="2400" b="0" i="1" smtClean="0">
                                  <a:solidFill>
                                    <a:schemeClr val="tx1"/>
                                  </a:solidFill>
                                  <a:latin typeface="Cambria Math"/>
                                  <a:ea typeface="Cambria Math"/>
                                </a:rPr>
                                <m:t>−</m:t>
                              </m:r>
                              <m:func>
                                <m:funcPr>
                                  <m:ctrlPr>
                                    <a:rPr lang="en-US" sz="2400" b="0" i="1" smtClean="0">
                                      <a:solidFill>
                                        <a:schemeClr val="tx1"/>
                                      </a:solidFill>
                                      <a:latin typeface="Cambria Math"/>
                                      <a:ea typeface="Cambria Math"/>
                                    </a:rPr>
                                  </m:ctrlPr>
                                </m:funcPr>
                                <m:fName>
                                  <m:r>
                                    <a:rPr lang="en-US" sz="2400" b="0" i="1" smtClean="0">
                                      <a:solidFill>
                                        <a:schemeClr val="tx1"/>
                                      </a:solidFill>
                                      <a:latin typeface="Cambria Math"/>
                                      <a:ea typeface="Cambria Math"/>
                                    </a:rPr>
                                    <m:t>𝑐𝑜𝑠</m:t>
                                  </m:r>
                                </m:fName>
                                <m:e>
                                  <m:r>
                                    <a:rPr lang="en-US" sz="2400" b="0" i="1" smtClean="0">
                                      <a:solidFill>
                                        <a:schemeClr val="tx1"/>
                                      </a:solidFill>
                                      <a:latin typeface="Cambria Math"/>
                                      <a:ea typeface="Cambria Math"/>
                                    </a:rPr>
                                    <m:t>𝑥</m:t>
                                  </m:r>
                                  <m:r>
                                    <a:rPr lang="en-US" sz="2400" b="0" i="1" smtClean="0">
                                      <a:solidFill>
                                        <a:schemeClr val="tx1"/>
                                      </a:solidFill>
                                      <a:latin typeface="Cambria Math"/>
                                      <a:ea typeface="Cambria Math"/>
                                    </a:rPr>
                                    <m:t>⋅</m:t>
                                  </m:r>
                                  <m:func>
                                    <m:funcPr>
                                      <m:ctrlPr>
                                        <a:rPr lang="en-US" sz="2400" b="0" i="1" smtClean="0">
                                          <a:solidFill>
                                            <a:schemeClr val="tx1"/>
                                          </a:solidFill>
                                          <a:latin typeface="Cambria Math"/>
                                          <a:ea typeface="Cambria Math"/>
                                        </a:rPr>
                                      </m:ctrlPr>
                                    </m:funcPr>
                                    <m:fName>
                                      <m:r>
                                        <a:rPr lang="en-US" sz="2400" b="0" i="1" smtClean="0">
                                          <a:solidFill>
                                            <a:schemeClr val="tx1"/>
                                          </a:solidFill>
                                          <a:latin typeface="Cambria Math"/>
                                          <a:ea typeface="Cambria Math"/>
                                        </a:rPr>
                                        <m:t>𝑠𝑖𝑛</m:t>
                                      </m:r>
                                    </m:fName>
                                    <m:e>
                                      <m:r>
                                        <a:rPr lang="en-US" sz="2400" b="0" i="1" smtClean="0">
                                          <a:solidFill>
                                            <a:schemeClr val="tx1"/>
                                          </a:solidFill>
                                          <a:latin typeface="Cambria Math"/>
                                          <a:ea typeface="Cambria Math"/>
                                        </a:rPr>
                                        <m:t>𝑦</m:t>
                                      </m:r>
                                    </m:e>
                                  </m:func>
                                </m:e>
                              </m:func>
                            </m:e>
                          </m:func>
                        </m:e>
                      </m:func>
                    </m:oMath>
                  </m:oMathPara>
                </a14:m>
                <a:endParaRPr lang="ru-RU" sz="2800" i="1" dirty="0">
                  <a:solidFill>
                    <a:schemeClr val="tx1"/>
                  </a:solidFill>
                </a:endParaRPr>
              </a:p>
              <a:p>
                <a:endParaRPr lang="ru-RU" dirty="0"/>
              </a:p>
            </p:txBody>
          </p:sp>
        </mc:Choice>
        <mc:Fallback xmlns="">
          <p:sp>
            <p:nvSpPr>
              <p:cNvPr id="10" name="TextBox 9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58135" y="802822"/>
                <a:ext cx="5481052" cy="738664"/>
              </a:xfrm>
              <a:prstGeom prst="rect">
                <a:avLst/>
              </a:prstGeom>
              <a:blipFill rotWithShape="1">
                <a:blip r:embed="rId8"/>
                <a:stretch>
                  <a:fillRect l="-334"/>
                </a:stretch>
              </a:blipFill>
            </p:spPr>
            <p:txBody>
              <a:bodyPr/>
              <a:lstStyle/>
              <a:p>
                <a:r>
                  <a:rPr lang="ru-RU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1" name="TextBox 10"/>
              <p:cNvSpPr txBox="1"/>
              <p:nvPr/>
            </p:nvSpPr>
            <p:spPr>
              <a:xfrm>
                <a:off x="-1181" y="1888856"/>
                <a:ext cx="6123536" cy="738664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func>
                        <m:funcPr>
                          <m:ctrlPr>
                            <a:rPr lang="en-US" sz="2400" b="0" i="1" smtClean="0">
                              <a:solidFill>
                                <a:schemeClr val="tx1"/>
                              </a:solidFill>
                              <a:latin typeface="Cambria Math"/>
                            </a:rPr>
                          </m:ctrlPr>
                        </m:funcPr>
                        <m:fName>
                          <m:r>
                            <a:rPr lang="en-US" sz="2400" b="0" i="1" smtClean="0">
                              <a:solidFill>
                                <a:schemeClr val="tx1"/>
                              </a:solidFill>
                              <a:latin typeface="Cambria Math"/>
                            </a:rPr>
                            <m:t>𝑐𝑜𝑠</m:t>
                          </m:r>
                        </m:fName>
                        <m:e>
                          <m:d>
                            <m:dPr>
                              <m:ctrlPr>
                                <a:rPr lang="en-US" sz="2400" b="0" i="1" smtClean="0">
                                  <a:solidFill>
                                    <a:schemeClr val="tx1"/>
                                  </a:solidFill>
                                  <a:latin typeface="Cambria Math"/>
                                </a:rPr>
                              </m:ctrlPr>
                            </m:dPr>
                            <m:e>
                              <m:r>
                                <a:rPr lang="en-US" sz="2400" b="0" i="1" smtClean="0">
                                  <a:solidFill>
                                    <a:schemeClr val="tx1"/>
                                  </a:solidFill>
                                  <a:latin typeface="Cambria Math"/>
                                </a:rPr>
                                <m:t>𝑥</m:t>
                              </m:r>
                              <m:r>
                                <a:rPr lang="en-US" sz="2400" b="0" i="1" smtClean="0">
                                  <a:solidFill>
                                    <a:schemeClr val="tx1"/>
                                  </a:solidFill>
                                  <a:latin typeface="Cambria Math"/>
                                </a:rPr>
                                <m:t>−</m:t>
                              </m:r>
                              <m:r>
                                <a:rPr lang="en-US" sz="2400" b="0" i="1" smtClean="0">
                                  <a:solidFill>
                                    <a:schemeClr val="tx1"/>
                                  </a:solidFill>
                                  <a:latin typeface="Cambria Math"/>
                                </a:rPr>
                                <m:t>𝑦</m:t>
                              </m:r>
                            </m:e>
                          </m:d>
                          <m:r>
                            <a:rPr lang="en-US" sz="2400" b="0" i="1" smtClean="0">
                              <a:solidFill>
                                <a:schemeClr val="tx1"/>
                              </a:solidFill>
                              <a:latin typeface="Cambria Math"/>
                            </a:rPr>
                            <m:t>=</m:t>
                          </m:r>
                        </m:e>
                      </m:func>
                      <m:func>
                        <m:funcPr>
                          <m:ctrlPr>
                            <a:rPr lang="en-US" sz="2400" b="0" i="1" smtClean="0">
                              <a:solidFill>
                                <a:schemeClr val="tx1"/>
                              </a:solidFill>
                              <a:latin typeface="Cambria Math"/>
                            </a:rPr>
                          </m:ctrlPr>
                        </m:funcPr>
                        <m:fName>
                          <m:r>
                            <a:rPr lang="en-US" sz="2400" b="0" i="1" smtClean="0">
                              <a:solidFill>
                                <a:schemeClr val="tx1"/>
                              </a:solidFill>
                              <a:latin typeface="Cambria Math"/>
                            </a:rPr>
                            <m:t>𝑐𝑜𝑠</m:t>
                          </m:r>
                        </m:fName>
                        <m:e>
                          <m:r>
                            <a:rPr lang="en-US" sz="2400" b="0" i="1" smtClean="0">
                              <a:solidFill>
                                <a:schemeClr val="tx1"/>
                              </a:solidFill>
                              <a:latin typeface="Cambria Math"/>
                            </a:rPr>
                            <m:t>𝑥</m:t>
                          </m:r>
                          <m:r>
                            <a:rPr lang="en-US" sz="2400" b="0" i="1" smtClean="0">
                              <a:solidFill>
                                <a:schemeClr val="tx1"/>
                              </a:solidFill>
                              <a:latin typeface="Cambria Math"/>
                              <a:ea typeface="Cambria Math"/>
                            </a:rPr>
                            <m:t>⋅</m:t>
                          </m:r>
                          <m:func>
                            <m:funcPr>
                              <m:ctrlPr>
                                <a:rPr lang="en-US" sz="2400" b="0" i="1" smtClean="0">
                                  <a:solidFill>
                                    <a:schemeClr val="tx1"/>
                                  </a:solidFill>
                                  <a:latin typeface="Cambria Math"/>
                                  <a:ea typeface="Cambria Math"/>
                                </a:rPr>
                              </m:ctrlPr>
                            </m:funcPr>
                            <m:fName>
                              <m:r>
                                <a:rPr lang="en-US" sz="2400" b="0" i="1" smtClean="0">
                                  <a:solidFill>
                                    <a:schemeClr val="tx1"/>
                                  </a:solidFill>
                                  <a:latin typeface="Cambria Math"/>
                                  <a:ea typeface="Cambria Math"/>
                                </a:rPr>
                                <m:t>𝑐𝑜𝑠</m:t>
                              </m:r>
                            </m:fName>
                            <m:e>
                              <m:r>
                                <a:rPr lang="en-US" sz="2400" b="0" i="1" smtClean="0">
                                  <a:solidFill>
                                    <a:schemeClr val="tx1"/>
                                  </a:solidFill>
                                  <a:latin typeface="Cambria Math"/>
                                  <a:ea typeface="Cambria Math"/>
                                </a:rPr>
                                <m:t>𝑦</m:t>
                              </m:r>
                              <m:r>
                                <a:rPr lang="ru-RU" sz="2400" b="0" i="1" smtClean="0">
                                  <a:solidFill>
                                    <a:schemeClr val="tx1"/>
                                  </a:solidFill>
                                  <a:latin typeface="Cambria Math"/>
                                  <a:ea typeface="Cambria Math"/>
                                </a:rPr>
                                <m:t>+</m:t>
                              </m:r>
                              <m:func>
                                <m:funcPr>
                                  <m:ctrlPr>
                                    <a:rPr lang="en-US" sz="2400" b="0" i="1" smtClean="0">
                                      <a:solidFill>
                                        <a:schemeClr val="tx1"/>
                                      </a:solidFill>
                                      <a:latin typeface="Cambria Math"/>
                                      <a:ea typeface="Cambria Math"/>
                                    </a:rPr>
                                  </m:ctrlPr>
                                </m:funcPr>
                                <m:fName>
                                  <m:r>
                                    <a:rPr lang="en-US" sz="2400" b="0" i="1" smtClean="0">
                                      <a:solidFill>
                                        <a:schemeClr val="tx1"/>
                                      </a:solidFill>
                                      <a:latin typeface="Cambria Math"/>
                                      <a:ea typeface="Cambria Math"/>
                                    </a:rPr>
                                    <m:t>𝑠𝑖𝑛</m:t>
                                  </m:r>
                                </m:fName>
                                <m:e>
                                  <m:r>
                                    <a:rPr lang="en-US" sz="2400" b="0" i="1" smtClean="0">
                                      <a:solidFill>
                                        <a:schemeClr val="tx1"/>
                                      </a:solidFill>
                                      <a:latin typeface="Cambria Math"/>
                                      <a:ea typeface="Cambria Math"/>
                                    </a:rPr>
                                    <m:t>𝑥</m:t>
                                  </m:r>
                                  <m:r>
                                    <a:rPr lang="en-US" sz="2400" b="0" i="1" smtClean="0">
                                      <a:solidFill>
                                        <a:schemeClr val="tx1"/>
                                      </a:solidFill>
                                      <a:latin typeface="Cambria Math"/>
                                      <a:ea typeface="Cambria Math"/>
                                    </a:rPr>
                                    <m:t>⋅</m:t>
                                  </m:r>
                                  <m:func>
                                    <m:funcPr>
                                      <m:ctrlPr>
                                        <a:rPr lang="en-US" sz="2400" b="0" i="1" smtClean="0">
                                          <a:solidFill>
                                            <a:schemeClr val="tx1"/>
                                          </a:solidFill>
                                          <a:latin typeface="Cambria Math"/>
                                          <a:ea typeface="Cambria Math"/>
                                        </a:rPr>
                                      </m:ctrlPr>
                                    </m:funcPr>
                                    <m:fName>
                                      <m:r>
                                        <a:rPr lang="en-US" sz="2400" b="0" i="1" smtClean="0">
                                          <a:solidFill>
                                            <a:schemeClr val="tx1"/>
                                          </a:solidFill>
                                          <a:latin typeface="Cambria Math"/>
                                          <a:ea typeface="Cambria Math"/>
                                        </a:rPr>
                                        <m:t>𝑠𝑖𝑛</m:t>
                                      </m:r>
                                    </m:fName>
                                    <m:e>
                                      <m:r>
                                        <a:rPr lang="en-US" sz="2400" b="0" i="1" smtClean="0">
                                          <a:solidFill>
                                            <a:schemeClr val="tx1"/>
                                          </a:solidFill>
                                          <a:latin typeface="Cambria Math"/>
                                          <a:ea typeface="Cambria Math"/>
                                        </a:rPr>
                                        <m:t>𝑦</m:t>
                                      </m:r>
                                    </m:e>
                                  </m:func>
                                </m:e>
                              </m:func>
                            </m:e>
                          </m:func>
                        </m:e>
                      </m:func>
                    </m:oMath>
                  </m:oMathPara>
                </a14:m>
                <a:endParaRPr lang="ru-RU" sz="2800" i="1" dirty="0">
                  <a:solidFill>
                    <a:schemeClr val="tx1"/>
                  </a:solidFill>
                </a:endParaRPr>
              </a:p>
              <a:p>
                <a:endParaRPr lang="ru-RU" dirty="0"/>
              </a:p>
            </p:txBody>
          </p:sp>
        </mc:Choice>
        <mc:Fallback xmlns="">
          <p:sp>
            <p:nvSpPr>
              <p:cNvPr id="11" name="TextBox 10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-1181" y="1888856"/>
                <a:ext cx="6123536" cy="738664"/>
              </a:xfrm>
              <a:prstGeom prst="rect">
                <a:avLst/>
              </a:prstGeom>
              <a:blipFill rotWithShape="1">
                <a:blip r:embed="rId9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ru-RU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139317051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iterate type="wd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wd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wd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wd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wd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8" fill="hold">
                            <p:stCondLst>
                              <p:cond delay="1450"/>
                            </p:stCondLst>
                            <p:childTnLst>
                              <p:par>
                                <p:cTn id="29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iterate type="wd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1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2" fill="hold">
                      <p:stCondLst>
                        <p:cond delay="indefinite"/>
                      </p:stCondLst>
                      <p:childTnLst>
                        <p:par>
                          <p:cTn id="33" fill="hold">
                            <p:stCondLst>
                              <p:cond delay="0"/>
                            </p:stCondLst>
                            <p:childTnLst>
                              <p:par>
                                <p:cTn id="34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wd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6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7" fill="hold">
                            <p:stCondLst>
                              <p:cond delay="1450"/>
                            </p:stCondLst>
                            <p:childTnLst>
                              <p:par>
                                <p:cTn id="38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iterate type="wd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0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  <p:bldP spid="5" grpId="0"/>
      <p:bldP spid="6" grpId="0"/>
      <p:bldP spid="7" grpId="0"/>
      <p:bldP spid="8" grpId="0"/>
      <p:bldP spid="9" grpId="0"/>
      <p:bldP spid="10" grpId="0"/>
      <p:bldP spid="11" grpId="0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mc:AlternateContent xmlns:mc="http://schemas.openxmlformats.org/markup-compatibility/2006" xmlns:a14="http://schemas.microsoft.com/office/drawing/2010/main">
        <mc:Choice Requires="a14">
          <p:sp>
            <p:nvSpPr>
              <p:cNvPr id="6" name="TextBox 5"/>
              <p:cNvSpPr txBox="1"/>
              <p:nvPr/>
            </p:nvSpPr>
            <p:spPr>
              <a:xfrm>
                <a:off x="341553" y="3939902"/>
                <a:ext cx="771109" cy="369332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func>
                        <m:funcPr>
                          <m:ctrlPr>
                            <a:rPr lang="en-US" b="0" i="1" smtClean="0">
                              <a:latin typeface="Cambria Math"/>
                            </a:rPr>
                          </m:ctrlPr>
                        </m:funcPr>
                        <m:fName>
                          <m:r>
                            <a:rPr lang="en-US" b="0" i="1" smtClean="0">
                              <a:latin typeface="Cambria Math"/>
                            </a:rPr>
                            <m:t>𝑡𝑔</m:t>
                          </m:r>
                        </m:fName>
                        <m:e>
                          <m:r>
                            <a:rPr lang="en-US" b="0" i="1" smtClean="0">
                              <a:latin typeface="Cambria Math"/>
                            </a:rPr>
                            <m:t>2</m:t>
                          </m:r>
                          <m:r>
                            <a:rPr lang="en-US" b="0" i="1" smtClean="0">
                              <a:latin typeface="Cambria Math"/>
                            </a:rPr>
                            <m:t>𝑥</m:t>
                          </m:r>
                        </m:e>
                      </m:func>
                    </m:oMath>
                  </m:oMathPara>
                </a14:m>
                <a:endParaRPr lang="ru-RU" i="1" dirty="0"/>
              </a:p>
            </p:txBody>
          </p:sp>
        </mc:Choice>
        <mc:Fallback xmlns="">
          <p:sp>
            <p:nvSpPr>
              <p:cNvPr id="6" name="TextBox 5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41553" y="3939902"/>
                <a:ext cx="771109" cy="369332"/>
              </a:xfrm>
              <a:prstGeom prst="rect">
                <a:avLst/>
              </a:prstGeom>
              <a:blipFill rotWithShape="1">
                <a:blip r:embed="rId2"/>
                <a:stretch>
                  <a:fillRect b="-9836"/>
                </a:stretch>
              </a:blipFill>
            </p:spPr>
            <p:txBody>
              <a:bodyPr/>
              <a:lstStyle/>
              <a:p>
                <a:r>
                  <a:rPr lang="ru-RU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7" name="Прямоугольник 6"/>
          <p:cNvSpPr/>
          <p:nvPr/>
        </p:nvSpPr>
        <p:spPr>
          <a:xfrm>
            <a:off x="0" y="-11848"/>
            <a:ext cx="9135268" cy="1503478"/>
          </a:xfrm>
          <a:prstGeom prst="rect">
            <a:avLst/>
          </a:prstGeom>
          <a:solidFill>
            <a:schemeClr val="accent5">
              <a:lumMod val="20000"/>
              <a:lumOff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/>
          </a:p>
        </p:txBody>
      </p:sp>
      <p:sp>
        <p:nvSpPr>
          <p:cNvPr id="8" name="Прямоугольник 7"/>
          <p:cNvSpPr/>
          <p:nvPr/>
        </p:nvSpPr>
        <p:spPr>
          <a:xfrm>
            <a:off x="0" y="1491630"/>
            <a:ext cx="9143999" cy="1727200"/>
          </a:xfrm>
          <a:prstGeom prst="rect">
            <a:avLst/>
          </a:prstGeom>
          <a:solidFill>
            <a:schemeClr val="accent3">
              <a:lumMod val="20000"/>
              <a:lumOff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9" name="Прямоугольник 8"/>
          <p:cNvSpPr/>
          <p:nvPr/>
        </p:nvSpPr>
        <p:spPr>
          <a:xfrm>
            <a:off x="0" y="3147814"/>
            <a:ext cx="9144000" cy="1995686"/>
          </a:xfrm>
          <a:prstGeom prst="rect">
            <a:avLst/>
          </a:prstGeom>
          <a:solidFill>
            <a:schemeClr val="accent6">
              <a:lumMod val="20000"/>
              <a:lumOff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10" name="TextBox 9"/>
              <p:cNvSpPr txBox="1"/>
              <p:nvPr/>
            </p:nvSpPr>
            <p:spPr>
              <a:xfrm>
                <a:off x="16449" y="259401"/>
                <a:ext cx="1069652" cy="461665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func>
                        <m:funcPr>
                          <m:ctrlPr>
                            <a:rPr lang="en-US" sz="2400" b="0" i="1" smtClean="0">
                              <a:latin typeface="Cambria Math"/>
                            </a:rPr>
                          </m:ctrlPr>
                        </m:funcPr>
                        <m:fName>
                          <m:r>
                            <a:rPr lang="en-US" sz="2400" b="0" i="1" smtClean="0">
                              <a:latin typeface="Cambria Math"/>
                            </a:rPr>
                            <m:t>𝑠𝑖𝑛</m:t>
                          </m:r>
                        </m:fName>
                        <m:e>
                          <m:r>
                            <a:rPr lang="en-US" sz="2400" b="0" i="1" smtClean="0">
                              <a:latin typeface="Cambria Math"/>
                            </a:rPr>
                            <m:t>2</m:t>
                          </m:r>
                          <m:r>
                            <a:rPr lang="en-US" sz="2400" b="0" i="1" smtClean="0">
                              <a:latin typeface="Cambria Math"/>
                            </a:rPr>
                            <m:t>𝑥</m:t>
                          </m:r>
                        </m:e>
                      </m:func>
                    </m:oMath>
                  </m:oMathPara>
                </a14:m>
                <a:endParaRPr lang="ru-RU" i="1" dirty="0"/>
              </a:p>
            </p:txBody>
          </p:sp>
        </mc:Choice>
        <mc:Fallback xmlns="">
          <p:sp>
            <p:nvSpPr>
              <p:cNvPr id="10" name="TextBox 9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6449" y="259401"/>
                <a:ext cx="1069652" cy="461665"/>
              </a:xfrm>
              <a:prstGeom prst="rect">
                <a:avLst/>
              </a:prstGeom>
              <a:blipFill rotWithShape="1">
                <a:blip r:embed="rId3"/>
                <a:stretch>
                  <a:fillRect l="-1714"/>
                </a:stretch>
              </a:blipFill>
            </p:spPr>
            <p:txBody>
              <a:bodyPr/>
              <a:lstStyle/>
              <a:p>
                <a:r>
                  <a:rPr lang="ru-RU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1" name="TextBox 10"/>
              <p:cNvSpPr txBox="1"/>
              <p:nvPr/>
            </p:nvSpPr>
            <p:spPr>
              <a:xfrm>
                <a:off x="11527" y="1703714"/>
                <a:ext cx="1101135" cy="461665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func>
                        <m:funcPr>
                          <m:ctrlPr>
                            <a:rPr lang="en-US" sz="2400" b="0" i="1" smtClean="0">
                              <a:latin typeface="Cambria Math"/>
                            </a:rPr>
                          </m:ctrlPr>
                        </m:funcPr>
                        <m:fName>
                          <m:r>
                            <a:rPr lang="en-US" sz="2400" b="0" i="1" smtClean="0">
                              <a:latin typeface="Cambria Math"/>
                            </a:rPr>
                            <m:t>𝑐𝑜𝑠</m:t>
                          </m:r>
                        </m:fName>
                        <m:e>
                          <m:r>
                            <a:rPr lang="en-US" sz="2400" b="0" i="1" smtClean="0">
                              <a:latin typeface="Cambria Math"/>
                            </a:rPr>
                            <m:t>2</m:t>
                          </m:r>
                          <m:r>
                            <a:rPr lang="en-US" sz="2400" b="0" i="1" smtClean="0">
                              <a:latin typeface="Cambria Math"/>
                            </a:rPr>
                            <m:t>𝑥</m:t>
                          </m:r>
                        </m:e>
                      </m:func>
                    </m:oMath>
                  </m:oMathPara>
                </a14:m>
                <a:endParaRPr lang="ru-RU" i="1" dirty="0"/>
              </a:p>
            </p:txBody>
          </p:sp>
        </mc:Choice>
        <mc:Fallback xmlns="">
          <p:sp>
            <p:nvSpPr>
              <p:cNvPr id="11" name="TextBox 10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1527" y="1703714"/>
                <a:ext cx="1101135" cy="461665"/>
              </a:xfrm>
              <a:prstGeom prst="rect">
                <a:avLst/>
              </a:prstGeom>
              <a:blipFill rotWithShape="1">
                <a:blip r:embed="rId4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ru-RU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2" name="TextBox 11"/>
              <p:cNvSpPr txBox="1"/>
              <p:nvPr/>
            </p:nvSpPr>
            <p:spPr>
              <a:xfrm>
                <a:off x="24943" y="3464944"/>
                <a:ext cx="962251" cy="461665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func>
                        <m:funcPr>
                          <m:ctrlPr>
                            <a:rPr lang="en-US" sz="2400" b="0" i="1" smtClean="0">
                              <a:latin typeface="Cambria Math"/>
                            </a:rPr>
                          </m:ctrlPr>
                        </m:funcPr>
                        <m:fName>
                          <m:r>
                            <a:rPr lang="en-US" sz="2400" b="0" i="1" smtClean="0">
                              <a:latin typeface="Cambria Math"/>
                            </a:rPr>
                            <m:t>𝑡𝑔</m:t>
                          </m:r>
                        </m:fName>
                        <m:e>
                          <m:r>
                            <a:rPr lang="en-US" sz="2400" b="0" i="1" smtClean="0">
                              <a:latin typeface="Cambria Math"/>
                            </a:rPr>
                            <m:t>2</m:t>
                          </m:r>
                          <m:r>
                            <a:rPr lang="en-US" sz="2400" b="0" i="1" smtClean="0">
                              <a:latin typeface="Cambria Math"/>
                            </a:rPr>
                            <m:t>𝑥</m:t>
                          </m:r>
                        </m:e>
                      </m:func>
                    </m:oMath>
                  </m:oMathPara>
                </a14:m>
                <a:endParaRPr lang="ru-RU" i="1" dirty="0"/>
              </a:p>
            </p:txBody>
          </p:sp>
        </mc:Choice>
        <mc:Fallback xmlns="">
          <p:sp>
            <p:nvSpPr>
              <p:cNvPr id="12" name="TextBox 11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4943" y="3464944"/>
                <a:ext cx="962251" cy="461665"/>
              </a:xfrm>
              <a:prstGeom prst="rect">
                <a:avLst/>
              </a:prstGeom>
              <a:blipFill rotWithShape="1">
                <a:blip r:embed="rId5"/>
                <a:stretch>
                  <a:fillRect l="-3165" b="-13158"/>
                </a:stretch>
              </a:blipFill>
            </p:spPr>
            <p:txBody>
              <a:bodyPr/>
              <a:lstStyle/>
              <a:p>
                <a:r>
                  <a:rPr lang="ru-RU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3" name="TextBox 12"/>
              <p:cNvSpPr txBox="1"/>
              <p:nvPr/>
            </p:nvSpPr>
            <p:spPr>
              <a:xfrm>
                <a:off x="877591" y="251308"/>
                <a:ext cx="1958485" cy="461665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2400" b="0" i="1" smtClean="0">
                          <a:latin typeface="Cambria Math"/>
                        </a:rPr>
                        <m:t>=</m:t>
                      </m:r>
                      <m:func>
                        <m:funcPr>
                          <m:ctrlPr>
                            <a:rPr lang="en-US" sz="2400" b="0" i="1" smtClean="0">
                              <a:latin typeface="Cambria Math"/>
                            </a:rPr>
                          </m:ctrlPr>
                        </m:funcPr>
                        <m:fName>
                          <m:r>
                            <a:rPr lang="en-US" sz="2400" b="0" i="1" smtClean="0">
                              <a:latin typeface="Cambria Math"/>
                            </a:rPr>
                            <m:t>𝑠𝑖𝑛</m:t>
                          </m:r>
                        </m:fName>
                        <m:e>
                          <m:r>
                            <a:rPr lang="en-US" sz="2400" b="0" i="1" smtClean="0">
                              <a:latin typeface="Cambria Math"/>
                            </a:rPr>
                            <m:t>(</m:t>
                          </m:r>
                          <m:r>
                            <a:rPr lang="en-US" sz="2400" b="0" i="1" smtClean="0">
                              <a:latin typeface="Cambria Math"/>
                            </a:rPr>
                            <m:t>𝑥</m:t>
                          </m:r>
                          <m:r>
                            <a:rPr lang="en-US" sz="2400" b="0" i="1" smtClean="0">
                              <a:latin typeface="Cambria Math"/>
                            </a:rPr>
                            <m:t>+</m:t>
                          </m:r>
                          <m:r>
                            <a:rPr lang="en-US" sz="2400" b="0" i="1" smtClean="0">
                              <a:latin typeface="Cambria Math"/>
                            </a:rPr>
                            <m:t>𝑥</m:t>
                          </m:r>
                          <m:r>
                            <a:rPr lang="en-US" sz="2400" b="0" i="1" smtClean="0">
                              <a:latin typeface="Cambria Math"/>
                            </a:rPr>
                            <m:t>)</m:t>
                          </m:r>
                        </m:e>
                      </m:func>
                    </m:oMath>
                  </m:oMathPara>
                </a14:m>
                <a:endParaRPr lang="ru-RU" i="1" dirty="0"/>
              </a:p>
            </p:txBody>
          </p:sp>
        </mc:Choice>
        <mc:Fallback xmlns="">
          <p:sp>
            <p:nvSpPr>
              <p:cNvPr id="13" name="TextBox 12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877591" y="251308"/>
                <a:ext cx="1958485" cy="461665"/>
              </a:xfrm>
              <a:prstGeom prst="rect">
                <a:avLst/>
              </a:prstGeom>
              <a:blipFill rotWithShape="1">
                <a:blip r:embed="rId6"/>
                <a:stretch>
                  <a:fillRect r="-312" b="-17105"/>
                </a:stretch>
              </a:blipFill>
            </p:spPr>
            <p:txBody>
              <a:bodyPr/>
              <a:lstStyle/>
              <a:p>
                <a:r>
                  <a:rPr lang="ru-RU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4" name="TextBox 13"/>
              <p:cNvSpPr txBox="1"/>
              <p:nvPr/>
            </p:nvSpPr>
            <p:spPr>
              <a:xfrm>
                <a:off x="2608737" y="259401"/>
                <a:ext cx="4028667" cy="461665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2400" b="0" i="1" smtClean="0">
                          <a:latin typeface="Cambria Math"/>
                        </a:rPr>
                        <m:t>=</m:t>
                      </m:r>
                      <m:func>
                        <m:funcPr>
                          <m:ctrlPr>
                            <a:rPr lang="en-US" sz="2400" b="0" i="1" smtClean="0">
                              <a:latin typeface="Cambria Math"/>
                            </a:rPr>
                          </m:ctrlPr>
                        </m:funcPr>
                        <m:fName>
                          <m:r>
                            <a:rPr lang="en-US" sz="2400" b="0" i="1" smtClean="0">
                              <a:latin typeface="Cambria Math"/>
                            </a:rPr>
                            <m:t>𝑠𝑖𝑛</m:t>
                          </m:r>
                        </m:fName>
                        <m:e>
                          <m:r>
                            <a:rPr lang="en-US" sz="2400" b="0" i="1" smtClean="0">
                              <a:latin typeface="Cambria Math"/>
                            </a:rPr>
                            <m:t>𝑥</m:t>
                          </m:r>
                        </m:e>
                      </m:func>
                      <m:r>
                        <a:rPr lang="en-US" sz="2400" b="0" i="1" smtClean="0">
                          <a:latin typeface="Cambria Math"/>
                          <a:ea typeface="Cambria Math"/>
                        </a:rPr>
                        <m:t>⋅</m:t>
                      </m:r>
                      <m:func>
                        <m:funcPr>
                          <m:ctrlPr>
                            <a:rPr lang="en-US" sz="2400" b="0" i="1" smtClean="0">
                              <a:latin typeface="Cambria Math"/>
                              <a:ea typeface="Cambria Math"/>
                            </a:rPr>
                          </m:ctrlPr>
                        </m:funcPr>
                        <m:fName>
                          <m:r>
                            <a:rPr lang="en-US" sz="2400" b="0" i="1" smtClean="0">
                              <a:latin typeface="Cambria Math"/>
                              <a:ea typeface="Cambria Math"/>
                            </a:rPr>
                            <m:t>𝑐𝑜𝑠</m:t>
                          </m:r>
                        </m:fName>
                        <m:e>
                          <m:r>
                            <a:rPr lang="en-US" sz="2400" b="0" i="1" smtClean="0">
                              <a:latin typeface="Cambria Math"/>
                              <a:ea typeface="Cambria Math"/>
                            </a:rPr>
                            <m:t>𝑥</m:t>
                          </m:r>
                          <m:r>
                            <a:rPr lang="en-US" sz="2400" b="0" i="1" smtClean="0">
                              <a:latin typeface="Cambria Math"/>
                              <a:ea typeface="Cambria Math"/>
                            </a:rPr>
                            <m:t>+</m:t>
                          </m:r>
                          <m:func>
                            <m:funcPr>
                              <m:ctrlPr>
                                <a:rPr lang="en-US" sz="2400" b="0" i="1" smtClean="0">
                                  <a:latin typeface="Cambria Math"/>
                                  <a:ea typeface="Cambria Math"/>
                                </a:rPr>
                              </m:ctrlPr>
                            </m:funcPr>
                            <m:fName>
                              <m:r>
                                <a:rPr lang="en-US" sz="2400" b="0" i="1" smtClean="0">
                                  <a:latin typeface="Cambria Math"/>
                                  <a:ea typeface="Cambria Math"/>
                                </a:rPr>
                                <m:t>𝑐𝑜𝑠</m:t>
                              </m:r>
                            </m:fName>
                            <m:e>
                              <m:r>
                                <a:rPr lang="en-US" sz="2400" b="0" i="1" smtClean="0">
                                  <a:latin typeface="Cambria Math"/>
                                  <a:ea typeface="Cambria Math"/>
                                </a:rPr>
                                <m:t>𝑥</m:t>
                              </m:r>
                            </m:e>
                          </m:func>
                        </m:e>
                      </m:func>
                      <m:r>
                        <a:rPr lang="en-US" sz="2400" b="0" i="1" smtClean="0">
                          <a:latin typeface="Cambria Math"/>
                          <a:ea typeface="Cambria Math"/>
                        </a:rPr>
                        <m:t>⋅</m:t>
                      </m:r>
                      <m:func>
                        <m:funcPr>
                          <m:ctrlPr>
                            <a:rPr lang="en-US" sz="2400" b="0" i="1" smtClean="0">
                              <a:latin typeface="Cambria Math"/>
                              <a:ea typeface="Cambria Math"/>
                            </a:rPr>
                          </m:ctrlPr>
                        </m:funcPr>
                        <m:fName>
                          <m:r>
                            <a:rPr lang="en-US" sz="2400" b="0" i="1" smtClean="0">
                              <a:latin typeface="Cambria Math"/>
                              <a:ea typeface="Cambria Math"/>
                            </a:rPr>
                            <m:t>𝑠𝑖𝑛</m:t>
                          </m:r>
                        </m:fName>
                        <m:e>
                          <m:r>
                            <a:rPr lang="en-US" sz="2400" b="0" i="1" smtClean="0">
                              <a:latin typeface="Cambria Math"/>
                              <a:ea typeface="Cambria Math"/>
                            </a:rPr>
                            <m:t>𝑥</m:t>
                          </m:r>
                        </m:e>
                      </m:func>
                    </m:oMath>
                  </m:oMathPara>
                </a14:m>
                <a:endParaRPr lang="ru-RU" i="1" dirty="0"/>
              </a:p>
            </p:txBody>
          </p:sp>
        </mc:Choice>
        <mc:Fallback xmlns="">
          <p:sp>
            <p:nvSpPr>
              <p:cNvPr id="14" name="TextBox 13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608737" y="259401"/>
                <a:ext cx="4028667" cy="461665"/>
              </a:xfrm>
              <a:prstGeom prst="rect">
                <a:avLst/>
              </a:prstGeom>
              <a:blipFill rotWithShape="1">
                <a:blip r:embed="rId7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ru-RU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5" name="TextBox 14"/>
              <p:cNvSpPr txBox="1"/>
              <p:nvPr/>
            </p:nvSpPr>
            <p:spPr>
              <a:xfrm>
                <a:off x="6487346" y="259401"/>
                <a:ext cx="2336665" cy="461665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2400" b="0" i="1" smtClean="0">
                          <a:latin typeface="Cambria Math"/>
                        </a:rPr>
                        <m:t>=2</m:t>
                      </m:r>
                      <m:func>
                        <m:funcPr>
                          <m:ctrlPr>
                            <a:rPr lang="en-US" sz="2400" b="0" i="1" smtClean="0">
                              <a:latin typeface="Cambria Math"/>
                            </a:rPr>
                          </m:ctrlPr>
                        </m:funcPr>
                        <m:fName>
                          <m:r>
                            <a:rPr lang="en-US" sz="2400" b="0" i="1" smtClean="0">
                              <a:latin typeface="Cambria Math"/>
                            </a:rPr>
                            <m:t>𝑠𝑖𝑛</m:t>
                          </m:r>
                        </m:fName>
                        <m:e>
                          <m:r>
                            <a:rPr lang="en-US" sz="2400" b="0" i="1" smtClean="0">
                              <a:latin typeface="Cambria Math"/>
                            </a:rPr>
                            <m:t>𝑥</m:t>
                          </m:r>
                        </m:e>
                      </m:func>
                      <m:r>
                        <a:rPr lang="en-US" sz="2400" b="0" i="1" smtClean="0">
                          <a:latin typeface="Cambria Math"/>
                          <a:ea typeface="Cambria Math"/>
                        </a:rPr>
                        <m:t>⋅</m:t>
                      </m:r>
                      <m:func>
                        <m:funcPr>
                          <m:ctrlPr>
                            <a:rPr lang="en-US" sz="2400" b="0" i="1" smtClean="0">
                              <a:latin typeface="Cambria Math"/>
                              <a:ea typeface="Cambria Math"/>
                            </a:rPr>
                          </m:ctrlPr>
                        </m:funcPr>
                        <m:fName>
                          <m:r>
                            <a:rPr lang="en-US" sz="2400" b="0" i="1" smtClean="0">
                              <a:latin typeface="Cambria Math"/>
                              <a:ea typeface="Cambria Math"/>
                            </a:rPr>
                            <m:t>𝑐𝑜𝑠</m:t>
                          </m:r>
                        </m:fName>
                        <m:e>
                          <m:r>
                            <a:rPr lang="en-US" sz="2400" b="0" i="1" smtClean="0">
                              <a:latin typeface="Cambria Math"/>
                              <a:ea typeface="Cambria Math"/>
                            </a:rPr>
                            <m:t>𝑥</m:t>
                          </m:r>
                        </m:e>
                      </m:func>
                    </m:oMath>
                  </m:oMathPara>
                </a14:m>
                <a:endParaRPr lang="ru-RU" i="1" dirty="0"/>
              </a:p>
            </p:txBody>
          </p:sp>
        </mc:Choice>
        <mc:Fallback xmlns="">
          <p:sp>
            <p:nvSpPr>
              <p:cNvPr id="15" name="TextBox 14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487346" y="259401"/>
                <a:ext cx="2336665" cy="461665"/>
              </a:xfrm>
              <a:prstGeom prst="rect">
                <a:avLst/>
              </a:prstGeom>
              <a:blipFill rotWithShape="1">
                <a:blip r:embed="rId8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ru-RU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6" name="TextBox 15"/>
              <p:cNvSpPr txBox="1"/>
              <p:nvPr/>
            </p:nvSpPr>
            <p:spPr>
              <a:xfrm>
                <a:off x="2952903" y="848151"/>
                <a:ext cx="3238194" cy="461665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func>
                        <m:funcPr>
                          <m:ctrlPr>
                            <a:rPr lang="en-US" sz="2400" b="0" i="1" smtClean="0">
                              <a:solidFill>
                                <a:srgbClr val="FF0000"/>
                              </a:solidFill>
                              <a:latin typeface="Cambria Math"/>
                            </a:rPr>
                          </m:ctrlPr>
                        </m:funcPr>
                        <m:fName>
                          <m:r>
                            <a:rPr lang="en-US" sz="2400" b="0" i="1" smtClean="0">
                              <a:solidFill>
                                <a:srgbClr val="FF0000"/>
                              </a:solidFill>
                              <a:latin typeface="Cambria Math"/>
                            </a:rPr>
                            <m:t>𝑠𝑖𝑛</m:t>
                          </m:r>
                        </m:fName>
                        <m:e>
                          <m:r>
                            <a:rPr lang="en-US" sz="2400" b="0" i="1" smtClean="0">
                              <a:solidFill>
                                <a:srgbClr val="FF0000"/>
                              </a:solidFill>
                              <a:latin typeface="Cambria Math"/>
                            </a:rPr>
                            <m:t>2</m:t>
                          </m:r>
                          <m:r>
                            <a:rPr lang="en-US" sz="2400" b="0" i="1" smtClean="0">
                              <a:solidFill>
                                <a:srgbClr val="FF0000"/>
                              </a:solidFill>
                              <a:latin typeface="Cambria Math"/>
                            </a:rPr>
                            <m:t>𝑥</m:t>
                          </m:r>
                        </m:e>
                      </m:func>
                      <m:r>
                        <a:rPr lang="en-US" sz="2400" b="0" i="1" smtClean="0">
                          <a:solidFill>
                            <a:srgbClr val="FF0000"/>
                          </a:solidFill>
                          <a:latin typeface="Cambria Math"/>
                        </a:rPr>
                        <m:t>=2</m:t>
                      </m:r>
                      <m:func>
                        <m:funcPr>
                          <m:ctrlPr>
                            <a:rPr lang="en-US" sz="2400" b="0" i="1" smtClean="0">
                              <a:solidFill>
                                <a:srgbClr val="FF0000"/>
                              </a:solidFill>
                              <a:latin typeface="Cambria Math"/>
                            </a:rPr>
                          </m:ctrlPr>
                        </m:funcPr>
                        <m:fName>
                          <m:r>
                            <a:rPr lang="en-US" sz="2400" b="0" i="1" smtClean="0">
                              <a:solidFill>
                                <a:srgbClr val="FF0000"/>
                              </a:solidFill>
                              <a:latin typeface="Cambria Math"/>
                            </a:rPr>
                            <m:t>𝑠𝑖𝑛</m:t>
                          </m:r>
                        </m:fName>
                        <m:e>
                          <m:r>
                            <a:rPr lang="en-US" sz="2400" b="0" i="1" smtClean="0">
                              <a:solidFill>
                                <a:srgbClr val="FF0000"/>
                              </a:solidFill>
                              <a:latin typeface="Cambria Math"/>
                            </a:rPr>
                            <m:t>𝑥</m:t>
                          </m:r>
                        </m:e>
                      </m:func>
                      <m:r>
                        <a:rPr lang="en-US" sz="2400" b="0" i="1" smtClean="0">
                          <a:solidFill>
                            <a:srgbClr val="FF0000"/>
                          </a:solidFill>
                          <a:latin typeface="Cambria Math"/>
                          <a:ea typeface="Cambria Math"/>
                        </a:rPr>
                        <m:t>⋅</m:t>
                      </m:r>
                      <m:func>
                        <m:funcPr>
                          <m:ctrlPr>
                            <a:rPr lang="en-US" sz="2400" b="0" i="1" smtClean="0">
                              <a:solidFill>
                                <a:srgbClr val="FF0000"/>
                              </a:solidFill>
                              <a:latin typeface="Cambria Math"/>
                              <a:ea typeface="Cambria Math"/>
                            </a:rPr>
                          </m:ctrlPr>
                        </m:funcPr>
                        <m:fName>
                          <m:r>
                            <a:rPr lang="en-US" sz="2400" b="0" i="1" smtClean="0">
                              <a:solidFill>
                                <a:srgbClr val="FF0000"/>
                              </a:solidFill>
                              <a:latin typeface="Cambria Math"/>
                              <a:ea typeface="Cambria Math"/>
                            </a:rPr>
                            <m:t>𝑐𝑜𝑠</m:t>
                          </m:r>
                        </m:fName>
                        <m:e>
                          <m:r>
                            <a:rPr lang="en-US" sz="2400" b="0" i="1" smtClean="0">
                              <a:solidFill>
                                <a:srgbClr val="FF0000"/>
                              </a:solidFill>
                              <a:latin typeface="Cambria Math"/>
                              <a:ea typeface="Cambria Math"/>
                            </a:rPr>
                            <m:t>𝑥</m:t>
                          </m:r>
                        </m:e>
                      </m:func>
                    </m:oMath>
                  </m:oMathPara>
                </a14:m>
                <a:endParaRPr lang="ru-RU" i="1" dirty="0">
                  <a:solidFill>
                    <a:srgbClr val="FF0000"/>
                  </a:solidFill>
                </a:endParaRPr>
              </a:p>
            </p:txBody>
          </p:sp>
        </mc:Choice>
        <mc:Fallback xmlns="">
          <p:sp>
            <p:nvSpPr>
              <p:cNvPr id="16" name="TextBox 15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952903" y="848151"/>
                <a:ext cx="3238194" cy="461665"/>
              </a:xfrm>
              <a:prstGeom prst="rect">
                <a:avLst/>
              </a:prstGeom>
              <a:blipFill rotWithShape="1">
                <a:blip r:embed="rId9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ru-RU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7" name="TextBox 16"/>
              <p:cNvSpPr txBox="1"/>
              <p:nvPr/>
            </p:nvSpPr>
            <p:spPr>
              <a:xfrm>
                <a:off x="877591" y="1703689"/>
                <a:ext cx="1989968" cy="461665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2400" b="0" i="1" smtClean="0">
                          <a:latin typeface="Cambria Math"/>
                        </a:rPr>
                        <m:t>=</m:t>
                      </m:r>
                      <m:func>
                        <m:funcPr>
                          <m:ctrlPr>
                            <a:rPr lang="en-US" sz="2400" b="0" i="1" smtClean="0">
                              <a:latin typeface="Cambria Math"/>
                            </a:rPr>
                          </m:ctrlPr>
                        </m:funcPr>
                        <m:fName>
                          <m:r>
                            <a:rPr lang="en-US" sz="2400" b="0" i="1" smtClean="0">
                              <a:latin typeface="Cambria Math"/>
                            </a:rPr>
                            <m:t>𝑐𝑜𝑠</m:t>
                          </m:r>
                        </m:fName>
                        <m:e>
                          <m:r>
                            <a:rPr lang="en-US" sz="2400" b="0" i="1" smtClean="0">
                              <a:latin typeface="Cambria Math"/>
                            </a:rPr>
                            <m:t>(</m:t>
                          </m:r>
                          <m:r>
                            <a:rPr lang="en-US" sz="2400" b="0" i="1" smtClean="0">
                              <a:latin typeface="Cambria Math"/>
                            </a:rPr>
                            <m:t>𝑥</m:t>
                          </m:r>
                          <m:r>
                            <a:rPr lang="en-US" sz="2400" b="0" i="1" smtClean="0">
                              <a:latin typeface="Cambria Math"/>
                            </a:rPr>
                            <m:t>+</m:t>
                          </m:r>
                          <m:r>
                            <a:rPr lang="en-US" sz="2400" b="0" i="1" smtClean="0">
                              <a:latin typeface="Cambria Math"/>
                            </a:rPr>
                            <m:t>𝑥</m:t>
                          </m:r>
                          <m:r>
                            <a:rPr lang="en-US" sz="2400" b="0" i="1" smtClean="0">
                              <a:latin typeface="Cambria Math"/>
                            </a:rPr>
                            <m:t>)</m:t>
                          </m:r>
                        </m:e>
                      </m:func>
                    </m:oMath>
                  </m:oMathPara>
                </a14:m>
                <a:endParaRPr lang="ru-RU" i="1" dirty="0"/>
              </a:p>
            </p:txBody>
          </p:sp>
        </mc:Choice>
        <mc:Fallback xmlns="">
          <p:sp>
            <p:nvSpPr>
              <p:cNvPr id="17" name="TextBox 16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877591" y="1703689"/>
                <a:ext cx="1989968" cy="461665"/>
              </a:xfrm>
              <a:prstGeom prst="rect">
                <a:avLst/>
              </a:prstGeom>
              <a:blipFill rotWithShape="1">
                <a:blip r:embed="rId10"/>
                <a:stretch>
                  <a:fillRect r="-307" b="-17105"/>
                </a:stretch>
              </a:blipFill>
            </p:spPr>
            <p:txBody>
              <a:bodyPr/>
              <a:lstStyle/>
              <a:p>
                <a:r>
                  <a:rPr lang="ru-RU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8" name="TextBox 17"/>
              <p:cNvSpPr txBox="1"/>
              <p:nvPr/>
            </p:nvSpPr>
            <p:spPr>
              <a:xfrm>
                <a:off x="2660045" y="1708150"/>
                <a:ext cx="4028667" cy="461665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2400" b="0" i="1" smtClean="0">
                          <a:latin typeface="Cambria Math"/>
                        </a:rPr>
                        <m:t>=</m:t>
                      </m:r>
                      <m:func>
                        <m:funcPr>
                          <m:ctrlPr>
                            <a:rPr lang="en-US" sz="2400" b="0" i="1" smtClean="0">
                              <a:latin typeface="Cambria Math"/>
                            </a:rPr>
                          </m:ctrlPr>
                        </m:funcPr>
                        <m:fName>
                          <m:r>
                            <a:rPr lang="en-US" sz="2400" b="0" i="1" smtClean="0">
                              <a:latin typeface="Cambria Math"/>
                            </a:rPr>
                            <m:t>𝑐𝑜𝑠</m:t>
                          </m:r>
                        </m:fName>
                        <m:e>
                          <m:r>
                            <a:rPr lang="en-US" sz="2400" b="0" i="1" smtClean="0">
                              <a:latin typeface="Cambria Math"/>
                            </a:rPr>
                            <m:t>𝑥</m:t>
                          </m:r>
                        </m:e>
                      </m:func>
                      <m:r>
                        <a:rPr lang="en-US" sz="2400" b="0" i="1" smtClean="0">
                          <a:latin typeface="Cambria Math"/>
                          <a:ea typeface="Cambria Math"/>
                        </a:rPr>
                        <m:t>⋅</m:t>
                      </m:r>
                      <m:func>
                        <m:funcPr>
                          <m:ctrlPr>
                            <a:rPr lang="en-US" sz="2400" b="0" i="1" smtClean="0">
                              <a:latin typeface="Cambria Math"/>
                              <a:ea typeface="Cambria Math"/>
                            </a:rPr>
                          </m:ctrlPr>
                        </m:funcPr>
                        <m:fName>
                          <m:r>
                            <a:rPr lang="en-US" sz="2400" b="0" i="1" smtClean="0">
                              <a:latin typeface="Cambria Math"/>
                              <a:ea typeface="Cambria Math"/>
                            </a:rPr>
                            <m:t>𝑐𝑜𝑠</m:t>
                          </m:r>
                        </m:fName>
                        <m:e>
                          <m:r>
                            <a:rPr lang="en-US" sz="2400" b="0" i="1" smtClean="0">
                              <a:latin typeface="Cambria Math"/>
                              <a:ea typeface="Cambria Math"/>
                            </a:rPr>
                            <m:t>𝑥</m:t>
                          </m:r>
                          <m:r>
                            <a:rPr lang="en-US" sz="2400" b="0" i="1" smtClean="0">
                              <a:latin typeface="Cambria Math"/>
                              <a:ea typeface="Cambria Math"/>
                            </a:rPr>
                            <m:t>−</m:t>
                          </m:r>
                          <m:func>
                            <m:funcPr>
                              <m:ctrlPr>
                                <a:rPr lang="en-US" sz="2400" b="0" i="1" smtClean="0">
                                  <a:latin typeface="Cambria Math"/>
                                  <a:ea typeface="Cambria Math"/>
                                </a:rPr>
                              </m:ctrlPr>
                            </m:funcPr>
                            <m:fName>
                              <m:r>
                                <a:rPr lang="en-US" sz="2400" b="0" i="1" smtClean="0">
                                  <a:latin typeface="Cambria Math"/>
                                  <a:ea typeface="Cambria Math"/>
                                </a:rPr>
                                <m:t>𝑠𝑖𝑛</m:t>
                              </m:r>
                            </m:fName>
                            <m:e>
                              <m:r>
                                <a:rPr lang="en-US" sz="2400" b="0" i="1" smtClean="0">
                                  <a:latin typeface="Cambria Math"/>
                                  <a:ea typeface="Cambria Math"/>
                                </a:rPr>
                                <m:t>𝑥</m:t>
                              </m:r>
                            </m:e>
                          </m:func>
                        </m:e>
                      </m:func>
                      <m:r>
                        <a:rPr lang="en-US" sz="2400" b="0" i="1" smtClean="0">
                          <a:latin typeface="Cambria Math"/>
                          <a:ea typeface="Cambria Math"/>
                        </a:rPr>
                        <m:t>⋅</m:t>
                      </m:r>
                      <m:func>
                        <m:funcPr>
                          <m:ctrlPr>
                            <a:rPr lang="en-US" sz="2400" b="0" i="1" smtClean="0">
                              <a:latin typeface="Cambria Math"/>
                              <a:ea typeface="Cambria Math"/>
                            </a:rPr>
                          </m:ctrlPr>
                        </m:funcPr>
                        <m:fName>
                          <m:r>
                            <a:rPr lang="en-US" sz="2400" b="0" i="1" smtClean="0">
                              <a:latin typeface="Cambria Math"/>
                              <a:ea typeface="Cambria Math"/>
                            </a:rPr>
                            <m:t>𝑠𝑖𝑛</m:t>
                          </m:r>
                        </m:fName>
                        <m:e>
                          <m:r>
                            <a:rPr lang="en-US" sz="2400" b="0" i="1" smtClean="0">
                              <a:latin typeface="Cambria Math"/>
                              <a:ea typeface="Cambria Math"/>
                            </a:rPr>
                            <m:t>𝑥</m:t>
                          </m:r>
                        </m:e>
                      </m:func>
                    </m:oMath>
                  </m:oMathPara>
                </a14:m>
                <a:endParaRPr lang="ru-RU" i="1" dirty="0"/>
              </a:p>
            </p:txBody>
          </p:sp>
        </mc:Choice>
        <mc:Fallback xmlns="">
          <p:sp>
            <p:nvSpPr>
              <p:cNvPr id="18" name="TextBox 17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660045" y="1708150"/>
                <a:ext cx="4028667" cy="461665"/>
              </a:xfrm>
              <a:prstGeom prst="rect">
                <a:avLst/>
              </a:prstGeom>
              <a:blipFill rotWithShape="1">
                <a:blip r:embed="rId11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ru-RU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9" name="TextBox 18"/>
              <p:cNvSpPr txBox="1"/>
              <p:nvPr/>
            </p:nvSpPr>
            <p:spPr>
              <a:xfrm>
                <a:off x="6487346" y="1707274"/>
                <a:ext cx="2449004" cy="461665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2400" b="0" i="1" smtClean="0">
                          <a:latin typeface="Cambria Math"/>
                        </a:rPr>
                        <m:t>=</m:t>
                      </m:r>
                      <m:sSup>
                        <m:sSupPr>
                          <m:ctrlPr>
                            <a:rPr lang="en-US" sz="2400" b="0" i="1" smtClean="0">
                              <a:latin typeface="Cambria Math"/>
                            </a:rPr>
                          </m:ctrlPr>
                        </m:sSupPr>
                        <m:e>
                          <m:r>
                            <a:rPr lang="en-US" sz="2400" b="0" i="1" smtClean="0">
                              <a:latin typeface="Cambria Math"/>
                            </a:rPr>
                            <m:t>𝑐𝑜𝑠</m:t>
                          </m:r>
                        </m:e>
                        <m:sup>
                          <m:r>
                            <a:rPr lang="en-US" sz="2400" b="0" i="1" smtClean="0">
                              <a:latin typeface="Cambria Math"/>
                            </a:rPr>
                            <m:t>2</m:t>
                          </m:r>
                        </m:sup>
                      </m:sSup>
                      <m:r>
                        <a:rPr lang="en-US" sz="2400" b="0" i="1" smtClean="0">
                          <a:latin typeface="Cambria Math"/>
                        </a:rPr>
                        <m:t>𝑥</m:t>
                      </m:r>
                      <m:r>
                        <a:rPr lang="en-US" sz="2400" b="0" i="1" smtClean="0">
                          <a:latin typeface="Cambria Math"/>
                        </a:rPr>
                        <m:t>−</m:t>
                      </m:r>
                      <m:sSup>
                        <m:sSupPr>
                          <m:ctrlPr>
                            <a:rPr lang="en-US" sz="2400" b="0" i="1" smtClean="0">
                              <a:latin typeface="Cambria Math"/>
                            </a:rPr>
                          </m:ctrlPr>
                        </m:sSupPr>
                        <m:e>
                          <m:r>
                            <a:rPr lang="en-US" sz="2400" b="0" i="1" smtClean="0">
                              <a:latin typeface="Cambria Math"/>
                            </a:rPr>
                            <m:t>𝑠𝑖𝑛</m:t>
                          </m:r>
                        </m:e>
                        <m:sup>
                          <m:r>
                            <a:rPr lang="en-US" sz="2400" b="0" i="1" smtClean="0">
                              <a:latin typeface="Cambria Math"/>
                            </a:rPr>
                            <m:t>2</m:t>
                          </m:r>
                        </m:sup>
                      </m:sSup>
                      <m:r>
                        <a:rPr lang="en-US" sz="2400" b="0" i="1" smtClean="0">
                          <a:latin typeface="Cambria Math"/>
                        </a:rPr>
                        <m:t>𝑥</m:t>
                      </m:r>
                    </m:oMath>
                  </m:oMathPara>
                </a14:m>
                <a:endParaRPr lang="ru-RU" i="1" dirty="0"/>
              </a:p>
            </p:txBody>
          </p:sp>
        </mc:Choice>
        <mc:Fallback xmlns="">
          <p:sp>
            <p:nvSpPr>
              <p:cNvPr id="19" name="TextBox 18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487346" y="1707274"/>
                <a:ext cx="2449004" cy="461665"/>
              </a:xfrm>
              <a:prstGeom prst="rect">
                <a:avLst/>
              </a:prstGeom>
              <a:blipFill rotWithShape="1">
                <a:blip r:embed="rId12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ru-RU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22" name="TextBox 21"/>
              <p:cNvSpPr txBox="1"/>
              <p:nvPr/>
            </p:nvSpPr>
            <p:spPr>
              <a:xfrm>
                <a:off x="757653" y="3478108"/>
                <a:ext cx="1851084" cy="461665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2400" b="0" i="1" smtClean="0">
                          <a:latin typeface="Cambria Math"/>
                        </a:rPr>
                        <m:t>=</m:t>
                      </m:r>
                      <m:func>
                        <m:funcPr>
                          <m:ctrlPr>
                            <a:rPr lang="en-US" sz="2400" b="0" i="1" smtClean="0">
                              <a:latin typeface="Cambria Math"/>
                            </a:rPr>
                          </m:ctrlPr>
                        </m:funcPr>
                        <m:fName>
                          <m:r>
                            <a:rPr lang="en-US" sz="2400" b="0" i="1" smtClean="0">
                              <a:latin typeface="Cambria Math"/>
                            </a:rPr>
                            <m:t>𝑡𝑔</m:t>
                          </m:r>
                        </m:fName>
                        <m:e>
                          <m:r>
                            <a:rPr lang="en-US" sz="2400" b="0" i="1" smtClean="0">
                              <a:latin typeface="Cambria Math"/>
                            </a:rPr>
                            <m:t>(</m:t>
                          </m:r>
                          <m:r>
                            <a:rPr lang="en-US" sz="2400" b="0" i="1" smtClean="0">
                              <a:latin typeface="Cambria Math"/>
                            </a:rPr>
                            <m:t>𝑥</m:t>
                          </m:r>
                          <m:r>
                            <a:rPr lang="en-US" sz="2400" b="0" i="1" smtClean="0">
                              <a:latin typeface="Cambria Math"/>
                            </a:rPr>
                            <m:t>+</m:t>
                          </m:r>
                          <m:r>
                            <a:rPr lang="en-US" sz="2400" b="0" i="1" smtClean="0">
                              <a:latin typeface="Cambria Math"/>
                            </a:rPr>
                            <m:t>𝑥</m:t>
                          </m:r>
                          <m:r>
                            <a:rPr lang="en-US" sz="2400" b="0" i="1" smtClean="0">
                              <a:latin typeface="Cambria Math"/>
                            </a:rPr>
                            <m:t>)</m:t>
                          </m:r>
                        </m:e>
                      </m:func>
                    </m:oMath>
                  </m:oMathPara>
                </a14:m>
                <a:endParaRPr lang="ru-RU" i="1" dirty="0"/>
              </a:p>
            </p:txBody>
          </p:sp>
        </mc:Choice>
        <mc:Fallback xmlns="">
          <p:sp>
            <p:nvSpPr>
              <p:cNvPr id="22" name="TextBox 21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757653" y="3478108"/>
                <a:ext cx="1851084" cy="461665"/>
              </a:xfrm>
              <a:prstGeom prst="rect">
                <a:avLst/>
              </a:prstGeom>
              <a:blipFill rotWithShape="1">
                <a:blip r:embed="rId13"/>
                <a:stretch>
                  <a:fillRect r="-658" b="-18667"/>
                </a:stretch>
              </a:blipFill>
            </p:spPr>
            <p:txBody>
              <a:bodyPr/>
              <a:lstStyle/>
              <a:p>
                <a:r>
                  <a:rPr lang="ru-RU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23" name="TextBox 22"/>
              <p:cNvSpPr txBox="1"/>
              <p:nvPr/>
            </p:nvSpPr>
            <p:spPr>
              <a:xfrm>
                <a:off x="2411760" y="3312116"/>
                <a:ext cx="2437206" cy="827984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2400" b="0" i="1" smtClean="0">
                          <a:latin typeface="Cambria Math"/>
                        </a:rPr>
                        <m:t>=</m:t>
                      </m:r>
                      <m:f>
                        <m:fPr>
                          <m:ctrlPr>
                            <a:rPr lang="en-US" sz="2400" b="0" i="1" smtClean="0">
                              <a:latin typeface="Cambria Math"/>
                            </a:rPr>
                          </m:ctrlPr>
                        </m:fPr>
                        <m:num>
                          <m:r>
                            <a:rPr lang="en-US" sz="2400" b="0" i="1" smtClean="0">
                              <a:latin typeface="Cambria Math"/>
                            </a:rPr>
                            <m:t>𝑡𝑔</m:t>
                          </m:r>
                          <m:r>
                            <a:rPr lang="en-US" sz="2400" b="0" i="1" smtClean="0">
                              <a:latin typeface="Cambria Math"/>
                            </a:rPr>
                            <m:t> </m:t>
                          </m:r>
                          <m:r>
                            <a:rPr lang="en-US" sz="2400" b="0" i="1" smtClean="0">
                              <a:latin typeface="Cambria Math"/>
                            </a:rPr>
                            <m:t>𝑥</m:t>
                          </m:r>
                          <m:r>
                            <a:rPr lang="en-US" sz="2400" b="0" i="1" smtClean="0">
                              <a:latin typeface="Cambria Math"/>
                            </a:rPr>
                            <m:t>+</m:t>
                          </m:r>
                          <m:r>
                            <a:rPr lang="en-US" sz="2400" b="0" i="1" smtClean="0">
                              <a:latin typeface="Cambria Math"/>
                            </a:rPr>
                            <m:t>𝑡𝑔</m:t>
                          </m:r>
                          <m:r>
                            <a:rPr lang="en-US" sz="2400" b="0" i="1" smtClean="0">
                              <a:latin typeface="Cambria Math"/>
                            </a:rPr>
                            <m:t> </m:t>
                          </m:r>
                          <m:r>
                            <a:rPr lang="en-US" sz="2400" b="0" i="1" smtClean="0">
                              <a:latin typeface="Cambria Math"/>
                            </a:rPr>
                            <m:t>𝑥</m:t>
                          </m:r>
                        </m:num>
                        <m:den>
                          <m:r>
                            <a:rPr lang="en-US" sz="2400" b="0" i="1" smtClean="0">
                              <a:latin typeface="Cambria Math"/>
                            </a:rPr>
                            <m:t>1−</m:t>
                          </m:r>
                          <m:r>
                            <a:rPr lang="en-US" sz="2400" b="0" i="1" smtClean="0">
                              <a:latin typeface="Cambria Math"/>
                            </a:rPr>
                            <m:t>𝑡𝑔</m:t>
                          </m:r>
                          <m:r>
                            <a:rPr lang="en-US" sz="2400" b="0" i="1" smtClean="0">
                              <a:latin typeface="Cambria Math"/>
                            </a:rPr>
                            <m:t> </m:t>
                          </m:r>
                          <m:r>
                            <a:rPr lang="en-US" sz="2400" b="0" i="1" smtClean="0">
                              <a:latin typeface="Cambria Math"/>
                            </a:rPr>
                            <m:t>𝑥</m:t>
                          </m:r>
                          <m:r>
                            <a:rPr lang="en-US" sz="2400" b="0" i="1" smtClean="0">
                              <a:latin typeface="Cambria Math"/>
                              <a:ea typeface="Cambria Math"/>
                            </a:rPr>
                            <m:t>⋅</m:t>
                          </m:r>
                          <m:r>
                            <a:rPr lang="en-US" sz="2400" b="0" i="1" smtClean="0">
                              <a:latin typeface="Cambria Math"/>
                              <a:ea typeface="Cambria Math"/>
                            </a:rPr>
                            <m:t>𝑡𝑔</m:t>
                          </m:r>
                          <m:r>
                            <a:rPr lang="en-US" sz="2400" b="0" i="1" smtClean="0">
                              <a:latin typeface="Cambria Math"/>
                              <a:ea typeface="Cambria Math"/>
                            </a:rPr>
                            <m:t> </m:t>
                          </m:r>
                          <m:r>
                            <a:rPr lang="en-US" sz="2400" b="0" i="1" smtClean="0">
                              <a:latin typeface="Cambria Math"/>
                              <a:ea typeface="Cambria Math"/>
                            </a:rPr>
                            <m:t>𝑥</m:t>
                          </m:r>
                        </m:den>
                      </m:f>
                    </m:oMath>
                  </m:oMathPara>
                </a14:m>
                <a:endParaRPr lang="ru-RU" sz="2400" i="1" dirty="0"/>
              </a:p>
            </p:txBody>
          </p:sp>
        </mc:Choice>
        <mc:Fallback xmlns="">
          <p:sp>
            <p:nvSpPr>
              <p:cNvPr id="23" name="TextBox 22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411760" y="3312116"/>
                <a:ext cx="2437206" cy="827984"/>
              </a:xfrm>
              <a:prstGeom prst="rect">
                <a:avLst/>
              </a:prstGeom>
              <a:blipFill rotWithShape="1">
                <a:blip r:embed="rId14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ru-RU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24" name="TextBox 23"/>
              <p:cNvSpPr txBox="1"/>
              <p:nvPr/>
            </p:nvSpPr>
            <p:spPr>
              <a:xfrm>
                <a:off x="4642424" y="3294655"/>
                <a:ext cx="1734321" cy="851002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2400" b="0" i="1" smtClean="0">
                          <a:latin typeface="Cambria Math"/>
                        </a:rPr>
                        <m:t>=</m:t>
                      </m:r>
                      <m:f>
                        <m:fPr>
                          <m:ctrlPr>
                            <a:rPr lang="en-US" sz="2400" b="0" i="1" smtClean="0">
                              <a:latin typeface="Cambria Math"/>
                            </a:rPr>
                          </m:ctrlPr>
                        </m:fPr>
                        <m:num>
                          <m:r>
                            <a:rPr lang="en-US" sz="2400" b="0" i="1" smtClean="0">
                              <a:latin typeface="Cambria Math"/>
                            </a:rPr>
                            <m:t>2</m:t>
                          </m:r>
                          <m:r>
                            <a:rPr lang="en-US" sz="2400" b="0" i="1" smtClean="0">
                              <a:latin typeface="Cambria Math"/>
                            </a:rPr>
                            <m:t>𝑡𝑔</m:t>
                          </m:r>
                          <m:r>
                            <a:rPr lang="en-US" sz="2400" b="0" i="1" smtClean="0">
                              <a:latin typeface="Cambria Math"/>
                            </a:rPr>
                            <m:t> </m:t>
                          </m:r>
                          <m:r>
                            <a:rPr lang="en-US" sz="2400" b="0" i="1" smtClean="0">
                              <a:latin typeface="Cambria Math"/>
                            </a:rPr>
                            <m:t>𝑥</m:t>
                          </m:r>
                        </m:num>
                        <m:den>
                          <m:r>
                            <a:rPr lang="en-US" sz="2400" b="0" i="1" smtClean="0">
                              <a:latin typeface="Cambria Math"/>
                            </a:rPr>
                            <m:t>1−</m:t>
                          </m:r>
                          <m:sSup>
                            <m:sSupPr>
                              <m:ctrlPr>
                                <a:rPr lang="en-US" sz="2400" b="0" i="1" smtClean="0">
                                  <a:latin typeface="Cambria Math"/>
                                </a:rPr>
                              </m:ctrlPr>
                            </m:sSupPr>
                            <m:e>
                              <m:r>
                                <a:rPr lang="en-US" sz="2400" b="0" i="1" smtClean="0">
                                  <a:latin typeface="Cambria Math"/>
                                </a:rPr>
                                <m:t>𝑡𝑔</m:t>
                              </m:r>
                            </m:e>
                            <m:sup>
                              <m:r>
                                <a:rPr lang="en-US" sz="2400" b="0" i="1" smtClean="0">
                                  <a:latin typeface="Cambria Math"/>
                                </a:rPr>
                                <m:t>2</m:t>
                              </m:r>
                            </m:sup>
                          </m:sSup>
                          <m:r>
                            <a:rPr lang="en-US" sz="2400" b="0" i="1" smtClean="0">
                              <a:latin typeface="Cambria Math"/>
                            </a:rPr>
                            <m:t>𝑥</m:t>
                          </m:r>
                        </m:den>
                      </m:f>
                    </m:oMath>
                  </m:oMathPara>
                </a14:m>
                <a:endParaRPr lang="ru-RU" i="1" dirty="0"/>
              </a:p>
            </p:txBody>
          </p:sp>
        </mc:Choice>
        <mc:Fallback xmlns="">
          <p:sp>
            <p:nvSpPr>
              <p:cNvPr id="24" name="TextBox 23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642424" y="3294655"/>
                <a:ext cx="1734321" cy="851002"/>
              </a:xfrm>
              <a:prstGeom prst="rect">
                <a:avLst/>
              </a:prstGeom>
              <a:blipFill rotWithShape="1">
                <a:blip r:embed="rId15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ru-RU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25" name="TextBox 24"/>
              <p:cNvSpPr txBox="1"/>
              <p:nvPr/>
            </p:nvSpPr>
            <p:spPr>
              <a:xfrm>
                <a:off x="2891347" y="2369897"/>
                <a:ext cx="3361305" cy="461665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func>
                        <m:funcPr>
                          <m:ctrlPr>
                            <a:rPr lang="en-US" sz="2400" b="0" i="1" smtClean="0">
                              <a:solidFill>
                                <a:srgbClr val="FF0000"/>
                              </a:solidFill>
                              <a:latin typeface="Cambria Math"/>
                            </a:rPr>
                          </m:ctrlPr>
                        </m:funcPr>
                        <m:fName>
                          <m:r>
                            <a:rPr lang="en-US" sz="2400" b="0" i="1" smtClean="0">
                              <a:solidFill>
                                <a:srgbClr val="FF0000"/>
                              </a:solidFill>
                              <a:latin typeface="Cambria Math"/>
                            </a:rPr>
                            <m:t>𝑐𝑜𝑠</m:t>
                          </m:r>
                        </m:fName>
                        <m:e>
                          <m:r>
                            <a:rPr lang="en-US" sz="2400" b="0" i="1" smtClean="0">
                              <a:solidFill>
                                <a:srgbClr val="FF0000"/>
                              </a:solidFill>
                              <a:latin typeface="Cambria Math"/>
                            </a:rPr>
                            <m:t>2</m:t>
                          </m:r>
                          <m:r>
                            <a:rPr lang="en-US" sz="2400" b="0" i="1" smtClean="0">
                              <a:solidFill>
                                <a:srgbClr val="FF0000"/>
                              </a:solidFill>
                              <a:latin typeface="Cambria Math"/>
                            </a:rPr>
                            <m:t>𝑥</m:t>
                          </m:r>
                        </m:e>
                      </m:func>
                      <m:r>
                        <a:rPr lang="en-US" sz="2400" b="0" i="1" smtClean="0">
                          <a:solidFill>
                            <a:srgbClr val="FF0000"/>
                          </a:solidFill>
                          <a:latin typeface="Cambria Math"/>
                        </a:rPr>
                        <m:t>=</m:t>
                      </m:r>
                      <m:sSup>
                        <m:sSupPr>
                          <m:ctrlPr>
                            <a:rPr lang="en-US" sz="2400" b="0" i="1" smtClean="0">
                              <a:solidFill>
                                <a:srgbClr val="FF0000"/>
                              </a:solidFill>
                              <a:latin typeface="Cambria Math"/>
                            </a:rPr>
                          </m:ctrlPr>
                        </m:sSupPr>
                        <m:e>
                          <m:r>
                            <a:rPr lang="en-US" sz="2400" b="0" i="1" smtClean="0">
                              <a:solidFill>
                                <a:srgbClr val="FF0000"/>
                              </a:solidFill>
                              <a:latin typeface="Cambria Math"/>
                            </a:rPr>
                            <m:t>𝑐𝑜𝑠</m:t>
                          </m:r>
                        </m:e>
                        <m:sup>
                          <m:r>
                            <a:rPr lang="en-US" sz="2400" b="0" i="1" smtClean="0">
                              <a:solidFill>
                                <a:srgbClr val="FF0000"/>
                              </a:solidFill>
                              <a:latin typeface="Cambria Math"/>
                            </a:rPr>
                            <m:t>2</m:t>
                          </m:r>
                        </m:sup>
                      </m:sSup>
                      <m:r>
                        <a:rPr lang="en-US" sz="2400" b="0" i="1" smtClean="0">
                          <a:solidFill>
                            <a:srgbClr val="FF0000"/>
                          </a:solidFill>
                          <a:latin typeface="Cambria Math"/>
                        </a:rPr>
                        <m:t>𝑥</m:t>
                      </m:r>
                      <m:r>
                        <a:rPr lang="en-US" sz="2400" b="0" i="1" smtClean="0">
                          <a:solidFill>
                            <a:srgbClr val="FF0000"/>
                          </a:solidFill>
                          <a:latin typeface="Cambria Math"/>
                        </a:rPr>
                        <m:t>−</m:t>
                      </m:r>
                      <m:sSup>
                        <m:sSupPr>
                          <m:ctrlPr>
                            <a:rPr lang="en-US" sz="2400" b="0" i="1" smtClean="0">
                              <a:solidFill>
                                <a:srgbClr val="FF0000"/>
                              </a:solidFill>
                              <a:latin typeface="Cambria Math"/>
                            </a:rPr>
                          </m:ctrlPr>
                        </m:sSupPr>
                        <m:e>
                          <m:r>
                            <a:rPr lang="en-US" sz="2400" b="0" i="1" smtClean="0">
                              <a:solidFill>
                                <a:srgbClr val="FF0000"/>
                              </a:solidFill>
                              <a:latin typeface="Cambria Math"/>
                            </a:rPr>
                            <m:t>𝑠𝑖𝑛</m:t>
                          </m:r>
                        </m:e>
                        <m:sup>
                          <m:r>
                            <a:rPr lang="en-US" sz="2400" b="0" i="1" smtClean="0">
                              <a:solidFill>
                                <a:srgbClr val="FF0000"/>
                              </a:solidFill>
                              <a:latin typeface="Cambria Math"/>
                            </a:rPr>
                            <m:t>2</m:t>
                          </m:r>
                        </m:sup>
                      </m:sSup>
                      <m:r>
                        <a:rPr lang="en-US" sz="2400" b="0" i="1" smtClean="0">
                          <a:solidFill>
                            <a:srgbClr val="FF0000"/>
                          </a:solidFill>
                          <a:latin typeface="Cambria Math"/>
                        </a:rPr>
                        <m:t>𝑥</m:t>
                      </m:r>
                    </m:oMath>
                  </m:oMathPara>
                </a14:m>
                <a:endParaRPr lang="ru-RU" i="1" dirty="0">
                  <a:solidFill>
                    <a:srgbClr val="FF0000"/>
                  </a:solidFill>
                </a:endParaRPr>
              </a:p>
            </p:txBody>
          </p:sp>
        </mc:Choice>
        <mc:Fallback xmlns="">
          <p:sp>
            <p:nvSpPr>
              <p:cNvPr id="25" name="TextBox 24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891347" y="2369897"/>
                <a:ext cx="3361305" cy="461665"/>
              </a:xfrm>
              <a:prstGeom prst="rect">
                <a:avLst/>
              </a:prstGeom>
              <a:blipFill rotWithShape="1">
                <a:blip r:embed="rId16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ru-RU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26" name="TextBox 25"/>
              <p:cNvSpPr txBox="1"/>
              <p:nvPr/>
            </p:nvSpPr>
            <p:spPr>
              <a:xfrm>
                <a:off x="2183285" y="4140100"/>
                <a:ext cx="4768698" cy="851002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func>
                        <m:funcPr>
                          <m:ctrlPr>
                            <a:rPr lang="en-US" sz="2400" b="0" i="1" smtClean="0">
                              <a:solidFill>
                                <a:srgbClr val="FF0000"/>
                              </a:solidFill>
                              <a:latin typeface="Cambria Math"/>
                            </a:rPr>
                          </m:ctrlPr>
                        </m:funcPr>
                        <m:fName>
                          <m:r>
                            <a:rPr lang="en-US" sz="2400" b="0" i="1" smtClean="0">
                              <a:solidFill>
                                <a:srgbClr val="FF0000"/>
                              </a:solidFill>
                              <a:latin typeface="Cambria Math"/>
                            </a:rPr>
                            <m:t>𝑡𝑔</m:t>
                          </m:r>
                        </m:fName>
                        <m:e>
                          <m:r>
                            <a:rPr lang="en-US" sz="2400" b="0" i="1" smtClean="0">
                              <a:solidFill>
                                <a:srgbClr val="FF0000"/>
                              </a:solidFill>
                              <a:latin typeface="Cambria Math"/>
                            </a:rPr>
                            <m:t>2</m:t>
                          </m:r>
                          <m:r>
                            <a:rPr lang="en-US" sz="2400" b="0" i="1" smtClean="0">
                              <a:solidFill>
                                <a:srgbClr val="FF0000"/>
                              </a:solidFill>
                              <a:latin typeface="Cambria Math"/>
                            </a:rPr>
                            <m:t>𝑥</m:t>
                          </m:r>
                        </m:e>
                      </m:func>
                      <m:r>
                        <a:rPr lang="en-US" sz="2400" b="0" i="1" smtClean="0">
                          <a:solidFill>
                            <a:srgbClr val="FF0000"/>
                          </a:solidFill>
                          <a:latin typeface="Cambria Math"/>
                        </a:rPr>
                        <m:t>=</m:t>
                      </m:r>
                      <m:f>
                        <m:fPr>
                          <m:ctrlPr>
                            <a:rPr lang="en-US" sz="2400" b="0" i="1" smtClean="0">
                              <a:solidFill>
                                <a:srgbClr val="FF0000"/>
                              </a:solidFill>
                              <a:latin typeface="Cambria Math"/>
                            </a:rPr>
                          </m:ctrlPr>
                        </m:fPr>
                        <m:num>
                          <m:r>
                            <a:rPr lang="en-US" sz="2400" b="0" i="1" smtClean="0">
                              <a:solidFill>
                                <a:srgbClr val="FF0000"/>
                              </a:solidFill>
                              <a:latin typeface="Cambria Math"/>
                            </a:rPr>
                            <m:t>2</m:t>
                          </m:r>
                          <m:r>
                            <a:rPr lang="en-US" sz="2400" b="0" i="1" smtClean="0">
                              <a:solidFill>
                                <a:srgbClr val="FF0000"/>
                              </a:solidFill>
                              <a:latin typeface="Cambria Math"/>
                            </a:rPr>
                            <m:t>𝑡𝑔</m:t>
                          </m:r>
                          <m:r>
                            <a:rPr lang="en-US" sz="2400" b="0" i="1" smtClean="0">
                              <a:solidFill>
                                <a:srgbClr val="FF0000"/>
                              </a:solidFill>
                              <a:latin typeface="Cambria Math"/>
                            </a:rPr>
                            <m:t> </m:t>
                          </m:r>
                          <m:r>
                            <a:rPr lang="en-US" sz="2400" b="0" i="1" smtClean="0">
                              <a:solidFill>
                                <a:srgbClr val="FF0000"/>
                              </a:solidFill>
                              <a:latin typeface="Cambria Math"/>
                            </a:rPr>
                            <m:t>𝑥</m:t>
                          </m:r>
                        </m:num>
                        <m:den>
                          <m:r>
                            <a:rPr lang="en-US" sz="2400" b="0" i="1" smtClean="0">
                              <a:solidFill>
                                <a:srgbClr val="FF0000"/>
                              </a:solidFill>
                              <a:latin typeface="Cambria Math"/>
                            </a:rPr>
                            <m:t>1−</m:t>
                          </m:r>
                          <m:sSup>
                            <m:sSupPr>
                              <m:ctrlPr>
                                <a:rPr lang="en-US" sz="2400" b="0" i="1" smtClean="0">
                                  <a:solidFill>
                                    <a:srgbClr val="FF0000"/>
                                  </a:solidFill>
                                  <a:latin typeface="Cambria Math"/>
                                </a:rPr>
                              </m:ctrlPr>
                            </m:sSupPr>
                            <m:e>
                              <m:r>
                                <a:rPr lang="en-US" sz="2400" b="0" i="1" smtClean="0">
                                  <a:solidFill>
                                    <a:srgbClr val="FF0000"/>
                                  </a:solidFill>
                                  <a:latin typeface="Cambria Math"/>
                                </a:rPr>
                                <m:t>𝑡𝑔</m:t>
                              </m:r>
                            </m:e>
                            <m:sup>
                              <m:r>
                                <a:rPr lang="en-US" sz="2400" b="0" i="1" smtClean="0">
                                  <a:solidFill>
                                    <a:srgbClr val="FF0000"/>
                                  </a:solidFill>
                                  <a:latin typeface="Cambria Math"/>
                                </a:rPr>
                                <m:t>2</m:t>
                              </m:r>
                            </m:sup>
                          </m:sSup>
                          <m:r>
                            <a:rPr lang="en-US" sz="2400" b="0" i="1" smtClean="0">
                              <a:solidFill>
                                <a:srgbClr val="FF0000"/>
                              </a:solidFill>
                              <a:latin typeface="Cambria Math"/>
                            </a:rPr>
                            <m:t>𝑥</m:t>
                          </m:r>
                        </m:den>
                      </m:f>
                    </m:oMath>
                  </m:oMathPara>
                </a14:m>
                <a:endParaRPr lang="ru-RU" i="1" dirty="0">
                  <a:solidFill>
                    <a:srgbClr val="FF0000"/>
                  </a:solidFill>
                </a:endParaRPr>
              </a:p>
            </p:txBody>
          </p:sp>
        </mc:Choice>
        <mc:Fallback xmlns="">
          <p:sp>
            <p:nvSpPr>
              <p:cNvPr id="26" name="TextBox 25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183285" y="4140100"/>
                <a:ext cx="4768698" cy="851002"/>
              </a:xfrm>
              <a:prstGeom prst="rect">
                <a:avLst/>
              </a:prstGeom>
              <a:blipFill rotWithShape="1">
                <a:blip r:embed="rId17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ru-RU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99120803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7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2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7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8" fill="hold">
                      <p:stCondLst>
                        <p:cond delay="indefinite"/>
                      </p:stCondLst>
                      <p:childTnLst>
                        <p:par>
                          <p:cTn id="49" fill="hold">
                            <p:stCondLst>
                              <p:cond delay="0"/>
                            </p:stCondLst>
                            <p:childTnLst>
                              <p:par>
                                <p:cTn id="5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2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3" fill="hold">
                      <p:stCondLst>
                        <p:cond delay="indefinite"/>
                      </p:stCondLst>
                      <p:childTnLst>
                        <p:par>
                          <p:cTn id="54" fill="hold">
                            <p:stCondLst>
                              <p:cond delay="0"/>
                            </p:stCondLst>
                            <p:childTnLst>
                              <p:par>
                                <p:cTn id="5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7" dur="5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8" fill="hold">
                      <p:stCondLst>
                        <p:cond delay="indefinite"/>
                      </p:stCondLst>
                      <p:childTnLst>
                        <p:par>
                          <p:cTn id="59" fill="hold">
                            <p:stCondLst>
                              <p:cond delay="0"/>
                            </p:stCondLst>
                            <p:childTnLst>
                              <p:par>
                                <p:cTn id="6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2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3" fill="hold">
                      <p:stCondLst>
                        <p:cond delay="indefinite"/>
                      </p:stCondLst>
                      <p:childTnLst>
                        <p:par>
                          <p:cTn id="64" fill="hold">
                            <p:stCondLst>
                              <p:cond delay="0"/>
                            </p:stCondLst>
                            <p:childTnLst>
                              <p:par>
                                <p:cTn id="6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7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8" fill="hold">
                      <p:stCondLst>
                        <p:cond delay="indefinite"/>
                      </p:stCondLst>
                      <p:childTnLst>
                        <p:par>
                          <p:cTn id="69" fill="hold">
                            <p:stCondLst>
                              <p:cond delay="0"/>
                            </p:stCondLst>
                            <p:childTnLst>
                              <p:par>
                                <p:cTn id="7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2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3" fill="hold">
                      <p:stCondLst>
                        <p:cond delay="indefinite"/>
                      </p:stCondLst>
                      <p:childTnLst>
                        <p:par>
                          <p:cTn id="74" fill="hold">
                            <p:stCondLst>
                              <p:cond delay="0"/>
                            </p:stCondLst>
                            <p:childTnLst>
                              <p:par>
                                <p:cTn id="7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7" dur="5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" grpId="0"/>
      <p:bldP spid="11" grpId="0"/>
      <p:bldP spid="12" grpId="0"/>
      <p:bldP spid="13" grpId="0"/>
      <p:bldP spid="14" grpId="0"/>
      <p:bldP spid="15" grpId="0"/>
      <p:bldP spid="16" grpId="0"/>
      <p:bldP spid="17" grpId="0"/>
      <p:bldP spid="18" grpId="0"/>
      <p:bldP spid="19" grpId="0"/>
      <p:bldP spid="22" grpId="0"/>
      <p:bldP spid="23" grpId="0"/>
      <p:bldP spid="24" grpId="0"/>
      <p:bldP spid="25" grpId="0"/>
      <p:bldP spid="26" grpId="0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mc:AlternateContent xmlns:mc="http://schemas.openxmlformats.org/markup-compatibility/2006" xmlns:a14="http://schemas.microsoft.com/office/drawing/2010/main">
        <mc:Choice Requires="a14">
          <p:sp>
            <p:nvSpPr>
              <p:cNvPr id="4" name="TextBox 3"/>
              <p:cNvSpPr txBox="1"/>
              <p:nvPr/>
            </p:nvSpPr>
            <p:spPr>
              <a:xfrm>
                <a:off x="323528" y="267494"/>
                <a:ext cx="4768698" cy="851002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func>
                        <m:funcPr>
                          <m:ctrlPr>
                            <a:rPr lang="en-US" sz="2400" b="0" i="1" smtClean="0">
                              <a:solidFill>
                                <a:srgbClr val="FF0000"/>
                              </a:solidFill>
                              <a:latin typeface="Cambria Math"/>
                            </a:rPr>
                          </m:ctrlPr>
                        </m:funcPr>
                        <m:fName>
                          <m:r>
                            <a:rPr lang="en-US" sz="2400" b="0" i="1" smtClean="0">
                              <a:solidFill>
                                <a:srgbClr val="FF0000"/>
                              </a:solidFill>
                              <a:latin typeface="Cambria Math"/>
                            </a:rPr>
                            <m:t>𝑡𝑔</m:t>
                          </m:r>
                        </m:fName>
                        <m:e>
                          <m:r>
                            <a:rPr lang="en-US" sz="2400" b="0" i="1" smtClean="0">
                              <a:solidFill>
                                <a:srgbClr val="FF0000"/>
                              </a:solidFill>
                              <a:latin typeface="Cambria Math"/>
                            </a:rPr>
                            <m:t>2</m:t>
                          </m:r>
                          <m:r>
                            <a:rPr lang="en-US" sz="2400" b="0" i="1" smtClean="0">
                              <a:solidFill>
                                <a:srgbClr val="FF0000"/>
                              </a:solidFill>
                              <a:latin typeface="Cambria Math"/>
                            </a:rPr>
                            <m:t>𝑥</m:t>
                          </m:r>
                        </m:e>
                      </m:func>
                      <m:r>
                        <a:rPr lang="en-US" sz="2400" b="0" i="1" smtClean="0">
                          <a:solidFill>
                            <a:srgbClr val="FF0000"/>
                          </a:solidFill>
                          <a:latin typeface="Cambria Math"/>
                        </a:rPr>
                        <m:t>=</m:t>
                      </m:r>
                      <m:f>
                        <m:fPr>
                          <m:ctrlPr>
                            <a:rPr lang="en-US" sz="2400" b="0" i="1" smtClean="0">
                              <a:solidFill>
                                <a:srgbClr val="FF0000"/>
                              </a:solidFill>
                              <a:latin typeface="Cambria Math"/>
                            </a:rPr>
                          </m:ctrlPr>
                        </m:fPr>
                        <m:num>
                          <m:r>
                            <a:rPr lang="en-US" sz="2400" b="0" i="1" smtClean="0">
                              <a:solidFill>
                                <a:srgbClr val="FF0000"/>
                              </a:solidFill>
                              <a:latin typeface="Cambria Math"/>
                            </a:rPr>
                            <m:t>2</m:t>
                          </m:r>
                          <m:r>
                            <a:rPr lang="en-US" sz="2400" b="0" i="1" smtClean="0">
                              <a:solidFill>
                                <a:srgbClr val="FF0000"/>
                              </a:solidFill>
                              <a:latin typeface="Cambria Math"/>
                            </a:rPr>
                            <m:t>𝑡𝑔</m:t>
                          </m:r>
                          <m:r>
                            <a:rPr lang="en-US" sz="2400" b="0" i="1" smtClean="0">
                              <a:solidFill>
                                <a:srgbClr val="FF0000"/>
                              </a:solidFill>
                              <a:latin typeface="Cambria Math"/>
                            </a:rPr>
                            <m:t> </m:t>
                          </m:r>
                          <m:r>
                            <a:rPr lang="en-US" sz="2400" b="0" i="1" smtClean="0">
                              <a:solidFill>
                                <a:srgbClr val="FF0000"/>
                              </a:solidFill>
                              <a:latin typeface="Cambria Math"/>
                            </a:rPr>
                            <m:t>𝑥</m:t>
                          </m:r>
                        </m:num>
                        <m:den>
                          <m:r>
                            <a:rPr lang="en-US" sz="2400" b="0" i="1" smtClean="0">
                              <a:solidFill>
                                <a:srgbClr val="FF0000"/>
                              </a:solidFill>
                              <a:latin typeface="Cambria Math"/>
                            </a:rPr>
                            <m:t>1−</m:t>
                          </m:r>
                          <m:sSup>
                            <m:sSupPr>
                              <m:ctrlPr>
                                <a:rPr lang="en-US" sz="2400" b="0" i="1" smtClean="0">
                                  <a:solidFill>
                                    <a:srgbClr val="FF0000"/>
                                  </a:solidFill>
                                  <a:latin typeface="Cambria Math"/>
                                </a:rPr>
                              </m:ctrlPr>
                            </m:sSupPr>
                            <m:e>
                              <m:r>
                                <a:rPr lang="en-US" sz="2400" b="0" i="1" smtClean="0">
                                  <a:solidFill>
                                    <a:srgbClr val="FF0000"/>
                                  </a:solidFill>
                                  <a:latin typeface="Cambria Math"/>
                                </a:rPr>
                                <m:t>𝑡𝑔</m:t>
                              </m:r>
                            </m:e>
                            <m:sup>
                              <m:r>
                                <a:rPr lang="en-US" sz="2400" b="0" i="1" smtClean="0">
                                  <a:solidFill>
                                    <a:srgbClr val="FF0000"/>
                                  </a:solidFill>
                                  <a:latin typeface="Cambria Math"/>
                                </a:rPr>
                                <m:t>2</m:t>
                              </m:r>
                            </m:sup>
                          </m:sSup>
                          <m:r>
                            <a:rPr lang="en-US" sz="2400" b="0" i="1" smtClean="0">
                              <a:solidFill>
                                <a:srgbClr val="FF0000"/>
                              </a:solidFill>
                              <a:latin typeface="Cambria Math"/>
                            </a:rPr>
                            <m:t>𝑥</m:t>
                          </m:r>
                        </m:den>
                      </m:f>
                    </m:oMath>
                  </m:oMathPara>
                </a14:m>
                <a:endParaRPr lang="ru-RU" i="1" dirty="0">
                  <a:solidFill>
                    <a:srgbClr val="FF0000"/>
                  </a:solidFill>
                </a:endParaRPr>
              </a:p>
            </p:txBody>
          </p:sp>
        </mc:Choice>
        <mc:Fallback xmlns="">
          <p:sp>
            <p:nvSpPr>
              <p:cNvPr id="4" name="TextBox 3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23528" y="267494"/>
                <a:ext cx="4768698" cy="851002"/>
              </a:xfrm>
              <a:prstGeom prst="rect">
                <a:avLst/>
              </a:prstGeom>
              <a:blipFill rotWithShape="1">
                <a:blip r:embed="rId2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ru-RU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5" name="TextBox 4"/>
              <p:cNvSpPr txBox="1"/>
              <p:nvPr/>
            </p:nvSpPr>
            <p:spPr>
              <a:xfrm>
                <a:off x="314273" y="1419622"/>
                <a:ext cx="4238212" cy="616451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b="0" i="1" smtClean="0">
                          <a:latin typeface="Cambria Math"/>
                        </a:rPr>
                        <m:t>2</m:t>
                      </m:r>
                      <m:r>
                        <a:rPr lang="en-US" b="0" i="1" smtClean="0">
                          <a:latin typeface="Cambria Math"/>
                        </a:rPr>
                        <m:t>𝑥</m:t>
                      </m:r>
                      <m:r>
                        <a:rPr lang="en-US" b="0" i="1" smtClean="0">
                          <a:latin typeface="Cambria Math"/>
                          <a:ea typeface="Cambria Math"/>
                        </a:rPr>
                        <m:t>≠</m:t>
                      </m:r>
                      <m:f>
                        <m:fPr>
                          <m:ctrlPr>
                            <a:rPr lang="en-US" b="0" i="1" smtClean="0">
                              <a:latin typeface="Cambria Math"/>
                              <a:ea typeface="Cambria Math"/>
                            </a:rPr>
                          </m:ctrlPr>
                        </m:fPr>
                        <m:num>
                          <m:r>
                            <a:rPr lang="en-US" b="0" i="1" smtClean="0">
                              <a:latin typeface="Cambria Math"/>
                              <a:ea typeface="Cambria Math"/>
                            </a:rPr>
                            <m:t>𝜋</m:t>
                          </m:r>
                        </m:num>
                        <m:den>
                          <m:r>
                            <a:rPr lang="en-US" b="0" i="1" smtClean="0">
                              <a:latin typeface="Cambria Math"/>
                              <a:ea typeface="Cambria Math"/>
                            </a:rPr>
                            <m:t>2</m:t>
                          </m:r>
                        </m:den>
                      </m:f>
                      <m:r>
                        <a:rPr lang="en-US" b="0" i="1" smtClean="0">
                          <a:latin typeface="Cambria Math"/>
                          <a:ea typeface="Cambria Math"/>
                        </a:rPr>
                        <m:t>+</m:t>
                      </m:r>
                      <m:r>
                        <a:rPr lang="en-US" b="0" i="1" smtClean="0">
                          <a:latin typeface="Cambria Math"/>
                          <a:ea typeface="Cambria Math"/>
                        </a:rPr>
                        <m:t>𝜋</m:t>
                      </m:r>
                      <m:r>
                        <a:rPr lang="en-US" b="0" i="1" smtClean="0">
                          <a:latin typeface="Cambria Math"/>
                          <a:ea typeface="Cambria Math"/>
                        </a:rPr>
                        <m:t>𝑘</m:t>
                      </m:r>
                      <m:r>
                        <a:rPr lang="en-US" b="0" i="1" smtClean="0">
                          <a:latin typeface="Cambria Math"/>
                          <a:ea typeface="Cambria Math"/>
                        </a:rPr>
                        <m:t>, </m:t>
                      </m:r>
                      <m:r>
                        <a:rPr lang="en-US" b="0" i="1" smtClean="0">
                          <a:latin typeface="Cambria Math"/>
                          <a:ea typeface="Cambria Math"/>
                        </a:rPr>
                        <m:t>𝑘</m:t>
                      </m:r>
                      <m:r>
                        <a:rPr lang="en-US" b="0" i="1" smtClean="0">
                          <a:latin typeface="Cambria Math"/>
                          <a:ea typeface="Cambria Math"/>
                        </a:rPr>
                        <m:t>∈</m:t>
                      </m:r>
                      <m:r>
                        <a:rPr lang="en-US" b="0" i="1" smtClean="0">
                          <a:latin typeface="Cambria Math"/>
                          <a:ea typeface="Cambria Math"/>
                        </a:rPr>
                        <m:t>𝑍</m:t>
                      </m:r>
                      <m:r>
                        <a:rPr lang="en-US" b="0" i="1" smtClean="0">
                          <a:latin typeface="Cambria Math"/>
                          <a:ea typeface="Cambria Math"/>
                        </a:rPr>
                        <m:t>⇒</m:t>
                      </m:r>
                      <m:r>
                        <a:rPr lang="en-US" b="0" i="1" smtClean="0">
                          <a:latin typeface="Cambria Math"/>
                          <a:ea typeface="Cambria Math"/>
                        </a:rPr>
                        <m:t>𝑥</m:t>
                      </m:r>
                      <m:r>
                        <a:rPr lang="en-US" b="0" i="1" smtClean="0">
                          <a:latin typeface="Cambria Math"/>
                          <a:ea typeface="Cambria Math"/>
                        </a:rPr>
                        <m:t>≠</m:t>
                      </m:r>
                      <m:f>
                        <m:fPr>
                          <m:ctrlPr>
                            <a:rPr lang="en-US" b="0" i="1" smtClean="0">
                              <a:latin typeface="Cambria Math"/>
                              <a:ea typeface="Cambria Math"/>
                            </a:rPr>
                          </m:ctrlPr>
                        </m:fPr>
                        <m:num>
                          <m:r>
                            <a:rPr lang="en-US" b="0" i="1" smtClean="0">
                              <a:latin typeface="Cambria Math"/>
                              <a:ea typeface="Cambria Math"/>
                            </a:rPr>
                            <m:t>𝜋</m:t>
                          </m:r>
                        </m:num>
                        <m:den>
                          <m:r>
                            <a:rPr lang="en-US" b="0" i="1" smtClean="0">
                              <a:latin typeface="Cambria Math"/>
                              <a:ea typeface="Cambria Math"/>
                            </a:rPr>
                            <m:t>4</m:t>
                          </m:r>
                        </m:den>
                      </m:f>
                      <m:r>
                        <a:rPr lang="en-US" b="0" i="1" smtClean="0">
                          <a:latin typeface="Cambria Math"/>
                          <a:ea typeface="Cambria Math"/>
                        </a:rPr>
                        <m:t>+</m:t>
                      </m:r>
                      <m:f>
                        <m:fPr>
                          <m:ctrlPr>
                            <a:rPr lang="en-US" b="0" i="1" smtClean="0">
                              <a:latin typeface="Cambria Math"/>
                              <a:ea typeface="Cambria Math"/>
                            </a:rPr>
                          </m:ctrlPr>
                        </m:fPr>
                        <m:num>
                          <m:r>
                            <a:rPr lang="en-US" b="0" i="1" smtClean="0">
                              <a:latin typeface="Cambria Math"/>
                              <a:ea typeface="Cambria Math"/>
                            </a:rPr>
                            <m:t>𝜋</m:t>
                          </m:r>
                          <m:r>
                            <a:rPr lang="en-US" b="0" i="1" smtClean="0">
                              <a:latin typeface="Cambria Math"/>
                              <a:ea typeface="Cambria Math"/>
                            </a:rPr>
                            <m:t>𝑘</m:t>
                          </m:r>
                        </m:num>
                        <m:den>
                          <m:r>
                            <a:rPr lang="en-US" b="0" i="1" smtClean="0">
                              <a:latin typeface="Cambria Math"/>
                              <a:ea typeface="Cambria Math"/>
                            </a:rPr>
                            <m:t>2</m:t>
                          </m:r>
                        </m:den>
                      </m:f>
                      <m:r>
                        <a:rPr lang="en-US" b="0" i="1" smtClean="0">
                          <a:latin typeface="Cambria Math"/>
                          <a:ea typeface="Cambria Math"/>
                        </a:rPr>
                        <m:t>, </m:t>
                      </m:r>
                      <m:r>
                        <a:rPr lang="en-US" b="0" i="1" smtClean="0">
                          <a:latin typeface="Cambria Math"/>
                          <a:ea typeface="Cambria Math"/>
                        </a:rPr>
                        <m:t>𝑘</m:t>
                      </m:r>
                      <m:r>
                        <a:rPr lang="en-US" b="0" i="1" smtClean="0">
                          <a:latin typeface="Cambria Math"/>
                          <a:ea typeface="Cambria Math"/>
                        </a:rPr>
                        <m:t>∈</m:t>
                      </m:r>
                      <m:r>
                        <a:rPr lang="en-US" b="0" i="1" smtClean="0">
                          <a:latin typeface="Cambria Math"/>
                          <a:ea typeface="Cambria Math"/>
                        </a:rPr>
                        <m:t>𝑍</m:t>
                      </m:r>
                    </m:oMath>
                  </m:oMathPara>
                </a14:m>
                <a:endParaRPr lang="ru-RU" dirty="0"/>
              </a:p>
            </p:txBody>
          </p:sp>
        </mc:Choice>
        <mc:Fallback xmlns="">
          <p:sp>
            <p:nvSpPr>
              <p:cNvPr id="5" name="TextBox 4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14273" y="1419622"/>
                <a:ext cx="4238212" cy="616451"/>
              </a:xfrm>
              <a:prstGeom prst="rect">
                <a:avLst/>
              </a:prstGeom>
              <a:blipFill rotWithShape="1">
                <a:blip r:embed="rId3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ru-RU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6" name="TextBox 5"/>
              <p:cNvSpPr txBox="1"/>
              <p:nvPr/>
            </p:nvSpPr>
            <p:spPr>
              <a:xfrm>
                <a:off x="323528" y="2211709"/>
                <a:ext cx="2104872" cy="1155060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d>
                        <m:dPr>
                          <m:begChr m:val="{"/>
                          <m:endChr m:val=""/>
                          <m:ctrlPr>
                            <a:rPr lang="ru-RU" i="1" smtClean="0">
                              <a:latin typeface="Cambria Math"/>
                            </a:rPr>
                          </m:ctrlPr>
                        </m:dPr>
                        <m:e>
                          <m:eqArr>
                            <m:eqArrPr>
                              <m:ctrlPr>
                                <a:rPr lang="ru-RU" i="1" smtClean="0">
                                  <a:latin typeface="Cambria Math"/>
                                </a:rPr>
                              </m:ctrlPr>
                            </m:eqArrPr>
                            <m:e>
                              <m:sSup>
                                <m:sSupPr>
                                  <m:ctrlPr>
                                    <a:rPr lang="ru-RU" i="1" smtClean="0">
                                      <a:latin typeface="Cambria Math"/>
                                    </a:rPr>
                                  </m:ctrlPr>
                                </m:sSupPr>
                                <m:e>
                                  <m:r>
                                    <a:rPr lang="en-US" b="0" i="1" smtClean="0">
                                      <a:latin typeface="Cambria Math"/>
                                    </a:rPr>
                                    <m:t>𝑡𝑔</m:t>
                                  </m:r>
                                </m:e>
                                <m:sup>
                                  <m:r>
                                    <a:rPr lang="en-US" b="0" i="1" smtClean="0">
                                      <a:latin typeface="Cambria Math"/>
                                    </a:rPr>
                                    <m:t>2</m:t>
                                  </m:r>
                                </m:sup>
                              </m:sSup>
                              <m:r>
                                <a:rPr lang="en-US" b="0" i="1" smtClean="0">
                                  <a:latin typeface="Cambria Math"/>
                                </a:rPr>
                                <m:t>𝑥</m:t>
                              </m:r>
                              <m:r>
                                <a:rPr lang="en-US" b="0" i="1" smtClean="0">
                                  <a:latin typeface="Cambria Math"/>
                                  <a:ea typeface="Cambria Math"/>
                                </a:rPr>
                                <m:t>≠1                 </m:t>
                              </m:r>
                            </m:e>
                            <m:e>
                              <m:r>
                                <a:rPr lang="en-US" b="0" i="1" smtClean="0">
                                  <a:latin typeface="Cambria Math"/>
                                  <a:ea typeface="Cambria Math"/>
                                </a:rPr>
                                <m:t>𝑥</m:t>
                              </m:r>
                              <m:r>
                                <a:rPr lang="en-US" b="0" i="1" smtClean="0">
                                  <a:latin typeface="Cambria Math"/>
                                  <a:ea typeface="Cambria Math"/>
                                </a:rPr>
                                <m:t>≠</m:t>
                              </m:r>
                              <m:f>
                                <m:fPr>
                                  <m:ctrlPr>
                                    <a:rPr lang="el-GR" b="0" i="1" smtClean="0">
                                      <a:latin typeface="Cambria Math"/>
                                      <a:ea typeface="Cambria Math"/>
                                    </a:rPr>
                                  </m:ctrlPr>
                                </m:fPr>
                                <m:num>
                                  <m:r>
                                    <a:rPr lang="el-GR" b="0" i="1" smtClean="0">
                                      <a:latin typeface="Cambria Math"/>
                                      <a:ea typeface="Cambria Math"/>
                                    </a:rPr>
                                    <m:t>𝜋</m:t>
                                  </m:r>
                                </m:num>
                                <m:den>
                                  <m:r>
                                    <a:rPr lang="el-GR" b="0" i="1" smtClean="0">
                                      <a:latin typeface="Cambria Math"/>
                                      <a:ea typeface="Cambria Math"/>
                                    </a:rPr>
                                    <m:t>2</m:t>
                                  </m:r>
                                </m:den>
                              </m:f>
                              <m:r>
                                <a:rPr lang="en-US" b="0" i="1" smtClean="0">
                                  <a:latin typeface="Cambria Math"/>
                                  <a:ea typeface="Cambria Math"/>
                                </a:rPr>
                                <m:t>+</m:t>
                              </m:r>
                              <m:r>
                                <a:rPr lang="en-US" b="0" i="1" smtClean="0">
                                  <a:latin typeface="Cambria Math"/>
                                  <a:ea typeface="Cambria Math"/>
                                </a:rPr>
                                <m:t>𝜋</m:t>
                              </m:r>
                              <m:r>
                                <a:rPr lang="en-US" b="0" i="1" smtClean="0">
                                  <a:latin typeface="Cambria Math"/>
                                  <a:ea typeface="Cambria Math"/>
                                </a:rPr>
                                <m:t>𝑘</m:t>
                              </m:r>
                              <m:r>
                                <a:rPr lang="en-US" b="0" i="1" smtClean="0">
                                  <a:latin typeface="Cambria Math"/>
                                  <a:ea typeface="Cambria Math"/>
                                </a:rPr>
                                <m:t>, </m:t>
                              </m:r>
                              <m:r>
                                <a:rPr lang="en-US" b="0" i="1" smtClean="0">
                                  <a:latin typeface="Cambria Math"/>
                                  <a:ea typeface="Cambria Math"/>
                                </a:rPr>
                                <m:t>𝑘</m:t>
                              </m:r>
                              <m:r>
                                <a:rPr lang="en-US" b="0" i="1" smtClean="0">
                                  <a:latin typeface="Cambria Math"/>
                                  <a:ea typeface="Cambria Math"/>
                                </a:rPr>
                                <m:t>∈</m:t>
                              </m:r>
                              <m:r>
                                <a:rPr lang="en-US" b="0" i="1" smtClean="0">
                                  <a:latin typeface="Cambria Math"/>
                                  <a:ea typeface="Cambria Math"/>
                                </a:rPr>
                                <m:t>𝑍</m:t>
                              </m:r>
                            </m:e>
                          </m:eqArr>
                        </m:e>
                      </m:d>
                    </m:oMath>
                  </m:oMathPara>
                </a14:m>
                <a:endParaRPr lang="en-US" dirty="0" smtClean="0"/>
              </a:p>
              <a:p>
                <a:endParaRPr lang="ru-RU" dirty="0"/>
              </a:p>
            </p:txBody>
          </p:sp>
        </mc:Choice>
        <mc:Fallback xmlns="">
          <p:sp>
            <p:nvSpPr>
              <p:cNvPr id="6" name="TextBox 5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23528" y="2211709"/>
                <a:ext cx="2104872" cy="1155060"/>
              </a:xfrm>
              <a:prstGeom prst="rect">
                <a:avLst/>
              </a:prstGeom>
              <a:blipFill rotWithShape="1">
                <a:blip r:embed="rId4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ru-RU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7" name="Прямоугольник 6"/>
              <p:cNvSpPr/>
              <p:nvPr/>
            </p:nvSpPr>
            <p:spPr>
              <a:xfrm>
                <a:off x="2273597" y="1995686"/>
                <a:ext cx="2660215" cy="1117998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ru-RU" i="1" smtClean="0">
                          <a:latin typeface="Cambria Math"/>
                          <a:ea typeface="Cambria Math"/>
                        </a:rPr>
                        <m:t>⇒</m:t>
                      </m:r>
                      <m:d>
                        <m:dPr>
                          <m:begChr m:val="{"/>
                          <m:endChr m:val=""/>
                          <m:ctrlPr>
                            <a:rPr lang="ru-RU" i="1" smtClean="0">
                              <a:latin typeface="Cambria Math"/>
                              <a:ea typeface="Cambria Math"/>
                            </a:rPr>
                          </m:ctrlPr>
                        </m:dPr>
                        <m:e>
                          <m:eqArr>
                            <m:eqArrPr>
                              <m:ctrlPr>
                                <a:rPr lang="en-US" b="0" i="1" smtClean="0">
                                  <a:latin typeface="Cambria Math"/>
                                  <a:ea typeface="Cambria Math"/>
                                </a:rPr>
                              </m:ctrlPr>
                            </m:eqArrPr>
                            <m:e>
                              <m:r>
                                <a:rPr lang="en-US" b="0" i="1" smtClean="0">
                                  <a:latin typeface="Cambria Math"/>
                                  <a:ea typeface="Cambria Math"/>
                                </a:rPr>
                                <m:t>𝑥</m:t>
                              </m:r>
                              <m:r>
                                <a:rPr lang="en-US" b="0" i="1" smtClean="0">
                                  <a:latin typeface="Cambria Math"/>
                                  <a:ea typeface="Cambria Math"/>
                                </a:rPr>
                                <m:t>≠±</m:t>
                              </m:r>
                              <m:f>
                                <m:fPr>
                                  <m:ctrlPr>
                                    <a:rPr lang="en-US" b="0" i="1" smtClean="0">
                                      <a:latin typeface="Cambria Math"/>
                                      <a:ea typeface="Cambria Math"/>
                                    </a:rPr>
                                  </m:ctrlPr>
                                </m:fPr>
                                <m:num>
                                  <m:r>
                                    <a:rPr lang="en-US" b="0" i="1" smtClean="0">
                                      <a:latin typeface="Cambria Math"/>
                                      <a:ea typeface="Cambria Math"/>
                                    </a:rPr>
                                    <m:t>𝜋</m:t>
                                  </m:r>
                                </m:num>
                                <m:den>
                                  <m:r>
                                    <a:rPr lang="en-US" b="0" i="1" smtClean="0">
                                      <a:latin typeface="Cambria Math"/>
                                      <a:ea typeface="Cambria Math"/>
                                    </a:rPr>
                                    <m:t>4</m:t>
                                  </m:r>
                                </m:den>
                              </m:f>
                              <m:r>
                                <a:rPr lang="en-US" b="0" i="1" smtClean="0">
                                  <a:latin typeface="Cambria Math"/>
                                  <a:ea typeface="Cambria Math"/>
                                </a:rPr>
                                <m:t>+</m:t>
                              </m:r>
                              <m:r>
                                <a:rPr lang="en-US" b="0" i="1" smtClean="0">
                                  <a:latin typeface="Cambria Math"/>
                                  <a:ea typeface="Cambria Math"/>
                                </a:rPr>
                                <m:t>𝜋</m:t>
                              </m:r>
                              <m:r>
                                <a:rPr lang="en-US" b="0" i="1" smtClean="0">
                                  <a:latin typeface="Cambria Math"/>
                                  <a:ea typeface="Cambria Math"/>
                                </a:rPr>
                                <m:t>𝑘</m:t>
                              </m:r>
                              <m:r>
                                <a:rPr lang="en-US" b="0" i="1" smtClean="0">
                                  <a:latin typeface="Cambria Math"/>
                                  <a:ea typeface="Cambria Math"/>
                                </a:rPr>
                                <m:t>, </m:t>
                              </m:r>
                              <m:r>
                                <a:rPr lang="en-US" b="0" i="1" smtClean="0">
                                  <a:latin typeface="Cambria Math"/>
                                  <a:ea typeface="Cambria Math"/>
                                </a:rPr>
                                <m:t>𝑘</m:t>
                              </m:r>
                              <m:r>
                                <a:rPr lang="en-US" b="0" i="1" smtClean="0">
                                  <a:latin typeface="Cambria Math"/>
                                  <a:ea typeface="Cambria Math"/>
                                </a:rPr>
                                <m:t>∈</m:t>
                              </m:r>
                              <m:r>
                                <a:rPr lang="en-US" b="0" i="1" smtClean="0">
                                  <a:latin typeface="Cambria Math"/>
                                  <a:ea typeface="Cambria Math"/>
                                </a:rPr>
                                <m:t>𝑍</m:t>
                              </m:r>
                            </m:e>
                            <m:e>
                              <m:r>
                                <a:rPr lang="en-US" b="0" i="1" smtClean="0">
                                  <a:latin typeface="Cambria Math"/>
                                  <a:ea typeface="Cambria Math"/>
                                </a:rPr>
                                <m:t>𝑥</m:t>
                              </m:r>
                              <m:r>
                                <a:rPr lang="en-US" b="0" i="1" smtClean="0">
                                  <a:latin typeface="Cambria Math"/>
                                  <a:ea typeface="Cambria Math"/>
                                </a:rPr>
                                <m:t>≠</m:t>
                              </m:r>
                              <m:f>
                                <m:fPr>
                                  <m:ctrlPr>
                                    <a:rPr lang="el-GR" b="0" i="1" smtClean="0">
                                      <a:latin typeface="Cambria Math"/>
                                      <a:ea typeface="Cambria Math"/>
                                    </a:rPr>
                                  </m:ctrlPr>
                                </m:fPr>
                                <m:num>
                                  <m:r>
                                    <a:rPr lang="el-GR" b="0" i="1" smtClean="0">
                                      <a:latin typeface="Cambria Math"/>
                                      <a:ea typeface="Cambria Math"/>
                                    </a:rPr>
                                    <m:t>𝜋</m:t>
                                  </m:r>
                                </m:num>
                                <m:den>
                                  <m:r>
                                    <a:rPr lang="el-GR" b="0" i="1" smtClean="0">
                                      <a:latin typeface="Cambria Math"/>
                                      <a:ea typeface="Cambria Math"/>
                                    </a:rPr>
                                    <m:t>2</m:t>
                                  </m:r>
                                </m:den>
                              </m:f>
                              <m:r>
                                <a:rPr lang="en-US" b="0" i="1" smtClean="0">
                                  <a:latin typeface="Cambria Math"/>
                                  <a:ea typeface="Cambria Math"/>
                                </a:rPr>
                                <m:t>+</m:t>
                              </m:r>
                              <m:r>
                                <a:rPr lang="en-US" b="0" i="1" smtClean="0">
                                  <a:latin typeface="Cambria Math"/>
                                  <a:ea typeface="Cambria Math"/>
                                </a:rPr>
                                <m:t>𝜋</m:t>
                              </m:r>
                              <m:r>
                                <a:rPr lang="en-US" b="0" i="1" smtClean="0">
                                  <a:latin typeface="Cambria Math"/>
                                  <a:ea typeface="Cambria Math"/>
                                </a:rPr>
                                <m:t>𝑘</m:t>
                              </m:r>
                              <m:r>
                                <a:rPr lang="en-US" b="0" i="1" smtClean="0">
                                  <a:latin typeface="Cambria Math"/>
                                  <a:ea typeface="Cambria Math"/>
                                </a:rPr>
                                <m:t>, </m:t>
                              </m:r>
                              <m:r>
                                <a:rPr lang="en-US" b="0" i="1" smtClean="0">
                                  <a:latin typeface="Cambria Math"/>
                                  <a:ea typeface="Cambria Math"/>
                                </a:rPr>
                                <m:t>𝑘</m:t>
                              </m:r>
                              <m:r>
                                <a:rPr lang="en-US" b="0" i="1" smtClean="0">
                                  <a:latin typeface="Cambria Math"/>
                                  <a:ea typeface="Cambria Math"/>
                                </a:rPr>
                                <m:t>∈</m:t>
                              </m:r>
                              <m:r>
                                <a:rPr lang="en-US" b="0" i="1" smtClean="0">
                                  <a:latin typeface="Cambria Math"/>
                                  <a:ea typeface="Cambria Math"/>
                                </a:rPr>
                                <m:t>𝑍</m:t>
                              </m:r>
                              <m:r>
                                <a:rPr lang="ru-RU" b="0" i="1" smtClean="0">
                                  <a:latin typeface="Cambria Math"/>
                                  <a:ea typeface="Cambria Math"/>
                                </a:rPr>
                                <m:t>     </m:t>
                              </m:r>
                            </m:e>
                          </m:eqArr>
                        </m:e>
                      </m:d>
                    </m:oMath>
                  </m:oMathPara>
                </a14:m>
                <a:endParaRPr lang="ru-RU" dirty="0"/>
              </a:p>
            </p:txBody>
          </p:sp>
        </mc:Choice>
        <mc:Fallback xmlns="">
          <p:sp>
            <p:nvSpPr>
              <p:cNvPr id="7" name="Прямоугольник 6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273597" y="1995686"/>
                <a:ext cx="2660215" cy="1117998"/>
              </a:xfrm>
              <a:prstGeom prst="rect">
                <a:avLst/>
              </a:prstGeom>
              <a:blipFill rotWithShape="1">
                <a:blip r:embed="rId5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ru-RU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8" name="TextBox 7"/>
              <p:cNvSpPr txBox="1"/>
              <p:nvPr/>
            </p:nvSpPr>
            <p:spPr>
              <a:xfrm>
                <a:off x="2958174" y="448088"/>
                <a:ext cx="3495188" cy="489814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ru-RU" b="0" dirty="0" smtClean="0">
                    <a:solidFill>
                      <a:srgbClr val="FF0000"/>
                    </a:solidFill>
                  </a:rPr>
                  <a:t>при </a:t>
                </a:r>
                <a14:m>
                  <m:oMath xmlns:m="http://schemas.openxmlformats.org/officeDocument/2006/math">
                    <m:r>
                      <a:rPr lang="en-US" b="0" i="1" smtClean="0">
                        <a:solidFill>
                          <a:srgbClr val="FF0000"/>
                        </a:solidFill>
                        <a:latin typeface="Cambria Math"/>
                      </a:rPr>
                      <m:t>𝑥</m:t>
                    </m:r>
                    <m:r>
                      <a:rPr lang="en-US" b="0" i="1" smtClean="0">
                        <a:solidFill>
                          <a:srgbClr val="FF0000"/>
                        </a:solidFill>
                        <a:latin typeface="Cambria Math"/>
                        <a:ea typeface="Cambria Math"/>
                      </a:rPr>
                      <m:t>≠</m:t>
                    </m:r>
                    <m:f>
                      <m:fPr>
                        <m:ctrlPr>
                          <a:rPr lang="en-US" b="0" i="1" smtClean="0">
                            <a:solidFill>
                              <a:srgbClr val="FF0000"/>
                            </a:solidFill>
                            <a:latin typeface="Cambria Math"/>
                            <a:ea typeface="Cambria Math"/>
                          </a:rPr>
                        </m:ctrlPr>
                      </m:fPr>
                      <m:num>
                        <m:r>
                          <a:rPr lang="en-US" b="0" i="1" smtClean="0">
                            <a:solidFill>
                              <a:srgbClr val="FF0000"/>
                            </a:solidFill>
                            <a:latin typeface="Cambria Math"/>
                            <a:ea typeface="Cambria Math"/>
                          </a:rPr>
                          <m:t>𝜋</m:t>
                        </m:r>
                      </m:num>
                      <m:den>
                        <m:r>
                          <a:rPr lang="en-US" b="0" i="1" smtClean="0">
                            <a:solidFill>
                              <a:srgbClr val="FF0000"/>
                            </a:solidFill>
                            <a:latin typeface="Cambria Math"/>
                            <a:ea typeface="Cambria Math"/>
                          </a:rPr>
                          <m:t>4</m:t>
                        </m:r>
                      </m:den>
                    </m:f>
                    <m:r>
                      <a:rPr lang="en-US" b="0" i="1" smtClean="0">
                        <a:solidFill>
                          <a:srgbClr val="FF0000"/>
                        </a:solidFill>
                        <a:latin typeface="Cambria Math"/>
                        <a:ea typeface="Cambria Math"/>
                      </a:rPr>
                      <m:t>+</m:t>
                    </m:r>
                    <m:f>
                      <m:fPr>
                        <m:ctrlPr>
                          <a:rPr lang="en-US" b="0" i="1" smtClean="0">
                            <a:solidFill>
                              <a:srgbClr val="FF0000"/>
                            </a:solidFill>
                            <a:latin typeface="Cambria Math"/>
                            <a:ea typeface="Cambria Math"/>
                          </a:rPr>
                        </m:ctrlPr>
                      </m:fPr>
                      <m:num>
                        <m:r>
                          <a:rPr lang="en-US" b="0" i="1" smtClean="0">
                            <a:solidFill>
                              <a:srgbClr val="FF0000"/>
                            </a:solidFill>
                            <a:latin typeface="Cambria Math"/>
                            <a:ea typeface="Cambria Math"/>
                          </a:rPr>
                          <m:t>𝜋</m:t>
                        </m:r>
                        <m:r>
                          <a:rPr lang="en-US" b="0" i="1" smtClean="0">
                            <a:solidFill>
                              <a:srgbClr val="FF0000"/>
                            </a:solidFill>
                            <a:latin typeface="Cambria Math"/>
                            <a:ea typeface="Cambria Math"/>
                          </a:rPr>
                          <m:t>𝑘</m:t>
                        </m:r>
                      </m:num>
                      <m:den>
                        <m:r>
                          <a:rPr lang="en-US" b="0" i="1" smtClean="0">
                            <a:solidFill>
                              <a:srgbClr val="FF0000"/>
                            </a:solidFill>
                            <a:latin typeface="Cambria Math"/>
                            <a:ea typeface="Cambria Math"/>
                          </a:rPr>
                          <m:t>2</m:t>
                        </m:r>
                      </m:den>
                    </m:f>
                    <m:r>
                      <a:rPr lang="en-US" b="0" i="1" smtClean="0">
                        <a:solidFill>
                          <a:srgbClr val="FF0000"/>
                        </a:solidFill>
                        <a:latin typeface="Cambria Math"/>
                        <a:ea typeface="Cambria Math"/>
                      </a:rPr>
                      <m:t>, </m:t>
                    </m:r>
                    <m:r>
                      <a:rPr lang="en-US" b="0" i="1" smtClean="0">
                        <a:solidFill>
                          <a:srgbClr val="FF0000"/>
                        </a:solidFill>
                        <a:latin typeface="Cambria Math"/>
                        <a:ea typeface="Cambria Math"/>
                      </a:rPr>
                      <m:t>𝑥</m:t>
                    </m:r>
                    <m:r>
                      <a:rPr lang="en-US" b="0" i="1" smtClean="0">
                        <a:solidFill>
                          <a:srgbClr val="FF0000"/>
                        </a:solidFill>
                        <a:latin typeface="Cambria Math"/>
                        <a:ea typeface="Cambria Math"/>
                      </a:rPr>
                      <m:t>≠</m:t>
                    </m:r>
                    <m:f>
                      <m:fPr>
                        <m:ctrlPr>
                          <a:rPr lang="el-GR" b="0" i="1" smtClean="0">
                            <a:solidFill>
                              <a:srgbClr val="FF0000"/>
                            </a:solidFill>
                            <a:latin typeface="Cambria Math"/>
                            <a:ea typeface="Cambria Math"/>
                          </a:rPr>
                        </m:ctrlPr>
                      </m:fPr>
                      <m:num>
                        <m:r>
                          <a:rPr lang="el-GR" b="0" i="1" smtClean="0">
                            <a:solidFill>
                              <a:srgbClr val="FF0000"/>
                            </a:solidFill>
                            <a:latin typeface="Cambria Math"/>
                            <a:ea typeface="Cambria Math"/>
                          </a:rPr>
                          <m:t>𝜋</m:t>
                        </m:r>
                      </m:num>
                      <m:den>
                        <m:r>
                          <a:rPr lang="el-GR" b="0" i="1" smtClean="0">
                            <a:solidFill>
                              <a:srgbClr val="FF0000"/>
                            </a:solidFill>
                            <a:latin typeface="Cambria Math"/>
                            <a:ea typeface="Cambria Math"/>
                          </a:rPr>
                          <m:t>2</m:t>
                        </m:r>
                      </m:den>
                    </m:f>
                    <m:r>
                      <a:rPr lang="en-US" b="0" i="1" smtClean="0">
                        <a:solidFill>
                          <a:srgbClr val="FF0000"/>
                        </a:solidFill>
                        <a:latin typeface="Cambria Math"/>
                        <a:ea typeface="Cambria Math"/>
                      </a:rPr>
                      <m:t>+</m:t>
                    </m:r>
                    <m:r>
                      <a:rPr lang="en-US" b="0" i="1" smtClean="0">
                        <a:solidFill>
                          <a:srgbClr val="FF0000"/>
                        </a:solidFill>
                        <a:latin typeface="Cambria Math"/>
                        <a:ea typeface="Cambria Math"/>
                      </a:rPr>
                      <m:t>𝜋</m:t>
                    </m:r>
                    <m:r>
                      <a:rPr lang="en-US" b="0" i="1" smtClean="0">
                        <a:solidFill>
                          <a:srgbClr val="FF0000"/>
                        </a:solidFill>
                        <a:latin typeface="Cambria Math"/>
                        <a:ea typeface="Cambria Math"/>
                      </a:rPr>
                      <m:t>𝑘</m:t>
                    </m:r>
                    <m:r>
                      <a:rPr lang="en-US" b="0" i="1" smtClean="0">
                        <a:solidFill>
                          <a:srgbClr val="FF0000"/>
                        </a:solidFill>
                        <a:latin typeface="Cambria Math"/>
                        <a:ea typeface="Cambria Math"/>
                      </a:rPr>
                      <m:t>, </m:t>
                    </m:r>
                    <m:r>
                      <a:rPr lang="en-US" b="0" i="1" smtClean="0">
                        <a:solidFill>
                          <a:srgbClr val="FF0000"/>
                        </a:solidFill>
                        <a:latin typeface="Cambria Math"/>
                        <a:ea typeface="Cambria Math"/>
                      </a:rPr>
                      <m:t>𝑘</m:t>
                    </m:r>
                    <m:r>
                      <a:rPr lang="en-US" b="0" i="1" smtClean="0">
                        <a:solidFill>
                          <a:srgbClr val="FF0000"/>
                        </a:solidFill>
                        <a:latin typeface="Cambria Math"/>
                        <a:ea typeface="Cambria Math"/>
                      </a:rPr>
                      <m:t>∈</m:t>
                    </m:r>
                    <m:r>
                      <a:rPr lang="en-US" b="0" i="1" smtClean="0">
                        <a:solidFill>
                          <a:srgbClr val="FF0000"/>
                        </a:solidFill>
                        <a:latin typeface="Cambria Math"/>
                        <a:ea typeface="Cambria Math"/>
                      </a:rPr>
                      <m:t>𝑍</m:t>
                    </m:r>
                  </m:oMath>
                </a14:m>
                <a:endParaRPr lang="ru-RU" dirty="0">
                  <a:solidFill>
                    <a:srgbClr val="FF0000"/>
                  </a:solidFill>
                </a:endParaRPr>
              </a:p>
            </p:txBody>
          </p:sp>
        </mc:Choice>
        <mc:Fallback xmlns="">
          <p:sp>
            <p:nvSpPr>
              <p:cNvPr id="8" name="TextBox 7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958174" y="448088"/>
                <a:ext cx="3495188" cy="489814"/>
              </a:xfrm>
              <a:prstGeom prst="rect">
                <a:avLst/>
              </a:prstGeom>
              <a:blipFill rotWithShape="1">
                <a:blip r:embed="rId6"/>
                <a:stretch>
                  <a:fillRect l="-1394" b="-8750"/>
                </a:stretch>
              </a:blipFill>
            </p:spPr>
            <p:txBody>
              <a:bodyPr/>
              <a:lstStyle/>
              <a:p>
                <a:r>
                  <a:rPr lang="ru-RU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43569362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wd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wd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wd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wd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  <p:bldP spid="5" grpId="0"/>
      <p:bldP spid="6" grpId="0"/>
      <p:bldP spid="7" grpId="0"/>
      <p:bldP spid="8" grpId="0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67544" y="0"/>
            <a:ext cx="8229600" cy="857250"/>
          </a:xfrm>
        </p:spPr>
        <p:txBody>
          <a:bodyPr/>
          <a:lstStyle/>
          <a:p>
            <a:r>
              <a:rPr lang="ru-RU" dirty="0" smtClean="0"/>
              <a:t>Пример:</a:t>
            </a:r>
            <a:endParaRPr lang="ru-RU" dirty="0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" name="Объект 2"/>
              <p:cNvSpPr>
                <a:spLocks noGrp="1"/>
              </p:cNvSpPr>
              <p:nvPr>
                <p:ph idx="1"/>
              </p:nvPr>
            </p:nvSpPr>
            <p:spPr>
              <a:xfrm>
                <a:off x="467544" y="1059582"/>
                <a:ext cx="8229600" cy="3394472"/>
              </a:xfrm>
            </p:spPr>
            <p:txBody>
              <a:bodyPr>
                <a:noAutofit/>
              </a:bodyPr>
              <a:lstStyle/>
              <a:p>
                <a:pPr marL="0" indent="0">
                  <a:lnSpc>
                    <a:spcPct val="150000"/>
                  </a:lnSpc>
                  <a:buNone/>
                </a:pPr>
                <a:r>
                  <a:rPr lang="ru-RU" sz="2200" dirty="0" smtClean="0"/>
                  <a:t>Преобразовать выражения: </a:t>
                </a:r>
                <a14:m>
                  <m:oMath xmlns:m="http://schemas.openxmlformats.org/officeDocument/2006/math">
                    <m:func>
                      <m:funcPr>
                        <m:ctrlPr>
                          <a:rPr lang="en-US" sz="2200" b="0" i="1" smtClean="0">
                            <a:latin typeface="Cambria Math"/>
                          </a:rPr>
                        </m:ctrlPr>
                      </m:funcPr>
                      <m:fName>
                        <m:r>
                          <a:rPr lang="en-US" sz="2200" b="0" i="1" smtClean="0">
                            <a:latin typeface="Cambria Math"/>
                          </a:rPr>
                          <m:t>𝑠𝑖𝑛</m:t>
                        </m:r>
                      </m:fName>
                      <m:e>
                        <m:r>
                          <a:rPr lang="en-US" sz="2200" b="0" i="1" smtClean="0">
                            <a:latin typeface="Cambria Math"/>
                          </a:rPr>
                          <m:t>12</m:t>
                        </m:r>
                        <m:r>
                          <a:rPr lang="en-US" sz="2200" b="0" i="1" smtClean="0">
                            <a:latin typeface="Cambria Math"/>
                          </a:rPr>
                          <m:t>𝑥</m:t>
                        </m:r>
                      </m:e>
                    </m:func>
                  </m:oMath>
                </a14:m>
                <a:r>
                  <a:rPr lang="en-US" sz="2200" dirty="0" smtClean="0"/>
                  <a:t>,</a:t>
                </a:r>
                <a:r>
                  <a:rPr lang="en-US" sz="2200" i="1" dirty="0" smtClean="0"/>
                  <a:t> </a:t>
                </a:r>
                <a14:m>
                  <m:oMath xmlns:m="http://schemas.openxmlformats.org/officeDocument/2006/math">
                    <m:func>
                      <m:funcPr>
                        <m:ctrlPr>
                          <a:rPr lang="en-US" sz="2200" b="0" i="1" smtClean="0">
                            <a:latin typeface="Cambria Math"/>
                          </a:rPr>
                        </m:ctrlPr>
                      </m:funcPr>
                      <m:fName>
                        <m:r>
                          <a:rPr lang="en-US" sz="2200" b="0" i="1" smtClean="0">
                            <a:latin typeface="Cambria Math"/>
                          </a:rPr>
                          <m:t>𝑠𝑖𝑛</m:t>
                        </m:r>
                      </m:fName>
                      <m:e>
                        <m:r>
                          <a:rPr lang="en-US" sz="2200" b="0" i="1" smtClean="0">
                            <a:latin typeface="Cambria Math"/>
                          </a:rPr>
                          <m:t>𝑥</m:t>
                        </m:r>
                      </m:e>
                    </m:func>
                  </m:oMath>
                </a14:m>
                <a:r>
                  <a:rPr lang="en-US" sz="2200" dirty="0" smtClean="0"/>
                  <a:t>, </a:t>
                </a:r>
                <a14:m>
                  <m:oMath xmlns:m="http://schemas.openxmlformats.org/officeDocument/2006/math">
                    <m:func>
                      <m:funcPr>
                        <m:ctrlPr>
                          <a:rPr lang="en-US" sz="2200" b="0" i="1" smtClean="0">
                            <a:latin typeface="Cambria Math"/>
                          </a:rPr>
                        </m:ctrlPr>
                      </m:funcPr>
                      <m:fName>
                        <m:r>
                          <a:rPr lang="en-US" sz="2200" b="0" i="1" smtClean="0">
                            <a:latin typeface="Cambria Math"/>
                          </a:rPr>
                          <m:t>𝑐𝑜𝑠</m:t>
                        </m:r>
                      </m:fName>
                      <m:e>
                        <m:r>
                          <a:rPr lang="en-US" sz="2200" b="0" i="1" smtClean="0">
                            <a:latin typeface="Cambria Math"/>
                          </a:rPr>
                          <m:t>4</m:t>
                        </m:r>
                        <m:r>
                          <a:rPr lang="en-US" sz="2200" b="0" i="1" smtClean="0">
                            <a:latin typeface="Cambria Math"/>
                          </a:rPr>
                          <m:t>𝑥</m:t>
                        </m:r>
                      </m:e>
                    </m:func>
                  </m:oMath>
                </a14:m>
                <a:r>
                  <a:rPr lang="en-US" sz="2200" dirty="0" smtClean="0"/>
                  <a:t>.</a:t>
                </a:r>
              </a:p>
              <a:p>
                <a:pPr marL="0" indent="0">
                  <a:lnSpc>
                    <a:spcPct val="150000"/>
                  </a:lnSpc>
                  <a:buNone/>
                </a:pPr>
                <a:r>
                  <a:rPr lang="ru-RU" sz="2200" dirty="0" smtClean="0"/>
                  <a:t>Решение:</a:t>
                </a:r>
              </a:p>
              <a:p>
                <a:pPr marL="0" indent="0">
                  <a:lnSpc>
                    <a:spcPct val="150000"/>
                  </a:lnSpc>
                  <a:buNone/>
                </a:pPr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func>
                        <m:funcPr>
                          <m:ctrlPr>
                            <a:rPr lang="en-US" sz="2200" b="0" i="1" smtClean="0">
                              <a:latin typeface="Cambria Math"/>
                            </a:rPr>
                          </m:ctrlPr>
                        </m:funcPr>
                        <m:fName>
                          <m:r>
                            <a:rPr lang="en-US" sz="2200" b="0" i="1" smtClean="0">
                              <a:latin typeface="Cambria Math"/>
                            </a:rPr>
                            <m:t>𝑠𝑖𝑛</m:t>
                          </m:r>
                        </m:fName>
                        <m:e>
                          <m:r>
                            <a:rPr lang="en-US" sz="2200" b="0" i="1" smtClean="0">
                              <a:latin typeface="Cambria Math"/>
                            </a:rPr>
                            <m:t>12</m:t>
                          </m:r>
                          <m:r>
                            <a:rPr lang="en-US" sz="2200" b="0" i="1" smtClean="0">
                              <a:latin typeface="Cambria Math"/>
                            </a:rPr>
                            <m:t>𝑥</m:t>
                          </m:r>
                        </m:e>
                      </m:func>
                      <m:r>
                        <a:rPr lang="en-US" sz="2200" b="0" i="1" smtClean="0">
                          <a:latin typeface="Cambria Math"/>
                        </a:rPr>
                        <m:t>=</m:t>
                      </m:r>
                      <m:func>
                        <m:funcPr>
                          <m:ctrlPr>
                            <a:rPr lang="en-US" sz="2200" b="0" i="1" smtClean="0">
                              <a:latin typeface="Cambria Math"/>
                            </a:rPr>
                          </m:ctrlPr>
                        </m:funcPr>
                        <m:fName>
                          <m:r>
                            <a:rPr lang="en-US" sz="2200" b="0" i="1" smtClean="0">
                              <a:latin typeface="Cambria Math"/>
                            </a:rPr>
                            <m:t>𝑠𝑖𝑛</m:t>
                          </m:r>
                        </m:fName>
                        <m:e>
                          <m:r>
                            <a:rPr lang="en-US" sz="2200" b="0" i="1" smtClean="0">
                              <a:latin typeface="Cambria Math"/>
                            </a:rPr>
                            <m:t>(2</m:t>
                          </m:r>
                          <m:r>
                            <a:rPr lang="en-US" sz="2200" b="0" i="1" smtClean="0">
                              <a:latin typeface="Cambria Math"/>
                              <a:ea typeface="Cambria Math"/>
                            </a:rPr>
                            <m:t>⋅6</m:t>
                          </m:r>
                          <m:r>
                            <a:rPr lang="en-US" sz="2200" b="0" i="1" smtClean="0">
                              <a:latin typeface="Cambria Math"/>
                              <a:ea typeface="Cambria Math"/>
                            </a:rPr>
                            <m:t>𝑥</m:t>
                          </m:r>
                          <m:r>
                            <a:rPr lang="en-US" sz="2200" b="0" i="1" smtClean="0">
                              <a:latin typeface="Cambria Math"/>
                              <a:ea typeface="Cambria Math"/>
                            </a:rPr>
                            <m:t>)</m:t>
                          </m:r>
                        </m:e>
                      </m:func>
                    </m:oMath>
                  </m:oMathPara>
                </a14:m>
                <a:endParaRPr lang="en-US" sz="2200" i="1" dirty="0" smtClean="0"/>
              </a:p>
              <a:p>
                <a:pPr marL="0" indent="0">
                  <a:lnSpc>
                    <a:spcPct val="150000"/>
                  </a:lnSpc>
                  <a:buNone/>
                </a:pPr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func>
                        <m:funcPr>
                          <m:ctrlPr>
                            <a:rPr lang="en-US" sz="2200" b="0" i="1" smtClean="0">
                              <a:latin typeface="Cambria Math"/>
                            </a:rPr>
                          </m:ctrlPr>
                        </m:funcPr>
                        <m:fName>
                          <m:r>
                            <a:rPr lang="en-US" sz="2200" b="0" i="1" smtClean="0">
                              <a:latin typeface="Cambria Math"/>
                            </a:rPr>
                            <m:t>𝑠𝑖𝑛</m:t>
                          </m:r>
                        </m:fName>
                        <m:e>
                          <m:r>
                            <a:rPr lang="en-US" sz="2200" b="0" i="1" smtClean="0">
                              <a:latin typeface="Cambria Math"/>
                            </a:rPr>
                            <m:t>𝑥</m:t>
                          </m:r>
                        </m:e>
                      </m:func>
                      <m:r>
                        <a:rPr lang="en-US" sz="2200" b="0" i="1" smtClean="0">
                          <a:latin typeface="Cambria Math"/>
                        </a:rPr>
                        <m:t>=</m:t>
                      </m:r>
                      <m:func>
                        <m:funcPr>
                          <m:ctrlPr>
                            <a:rPr lang="en-US" sz="2200" b="0" i="1" smtClean="0">
                              <a:latin typeface="Cambria Math"/>
                            </a:rPr>
                          </m:ctrlPr>
                        </m:funcPr>
                        <m:fName>
                          <m:r>
                            <a:rPr lang="en-US" sz="2200" b="0" i="1" smtClean="0">
                              <a:latin typeface="Cambria Math"/>
                            </a:rPr>
                            <m:t>𝑠𝑖𝑛</m:t>
                          </m:r>
                        </m:fName>
                        <m:e>
                          <m:d>
                            <m:dPr>
                              <m:ctrlPr>
                                <a:rPr lang="en-US" sz="2200" b="0" i="1" smtClean="0">
                                  <a:latin typeface="Cambria Math"/>
                                </a:rPr>
                              </m:ctrlPr>
                            </m:dPr>
                            <m:e>
                              <m:r>
                                <a:rPr lang="en-US" sz="2200" b="0" i="1" smtClean="0">
                                  <a:latin typeface="Cambria Math"/>
                                </a:rPr>
                                <m:t>2</m:t>
                              </m:r>
                              <m:r>
                                <a:rPr lang="en-US" sz="2200" b="0" i="1" smtClean="0">
                                  <a:latin typeface="Cambria Math"/>
                                  <a:ea typeface="Cambria Math"/>
                                </a:rPr>
                                <m:t>⋅</m:t>
                              </m:r>
                              <m:f>
                                <m:fPr>
                                  <m:ctrlPr>
                                    <a:rPr lang="en-US" sz="2200" b="0" i="1" smtClean="0">
                                      <a:latin typeface="Cambria Math"/>
                                      <a:ea typeface="Cambria Math"/>
                                    </a:rPr>
                                  </m:ctrlPr>
                                </m:fPr>
                                <m:num>
                                  <m:r>
                                    <a:rPr lang="en-US" sz="2200" b="0" i="1" smtClean="0">
                                      <a:latin typeface="Cambria Math"/>
                                      <a:ea typeface="Cambria Math"/>
                                    </a:rPr>
                                    <m:t>𝑥</m:t>
                                  </m:r>
                                </m:num>
                                <m:den>
                                  <m:r>
                                    <a:rPr lang="en-US" sz="2200" b="0" i="1" smtClean="0">
                                      <a:latin typeface="Cambria Math"/>
                                      <a:ea typeface="Cambria Math"/>
                                    </a:rPr>
                                    <m:t>2</m:t>
                                  </m:r>
                                </m:den>
                              </m:f>
                            </m:e>
                          </m:d>
                        </m:e>
                      </m:func>
                    </m:oMath>
                  </m:oMathPara>
                </a14:m>
                <a:endParaRPr lang="en-US" sz="2200" i="1" dirty="0" smtClean="0"/>
              </a:p>
              <a:p>
                <a:pPr marL="0" indent="0">
                  <a:lnSpc>
                    <a:spcPct val="150000"/>
                  </a:lnSpc>
                  <a:buNone/>
                </a:pPr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func>
                        <m:funcPr>
                          <m:ctrlPr>
                            <a:rPr lang="en-US" sz="2200" b="0" i="1" smtClean="0">
                              <a:latin typeface="Cambria Math"/>
                            </a:rPr>
                          </m:ctrlPr>
                        </m:funcPr>
                        <m:fName>
                          <m:r>
                            <a:rPr lang="en-US" sz="2200" b="0" i="1" smtClean="0">
                              <a:latin typeface="Cambria Math"/>
                            </a:rPr>
                            <m:t>𝑐𝑜𝑠</m:t>
                          </m:r>
                        </m:fName>
                        <m:e>
                          <m:r>
                            <a:rPr lang="en-US" sz="2200" b="0" i="1" smtClean="0">
                              <a:latin typeface="Cambria Math"/>
                            </a:rPr>
                            <m:t>4</m:t>
                          </m:r>
                          <m:r>
                            <a:rPr lang="en-US" sz="2200" b="0" i="1" smtClean="0">
                              <a:latin typeface="Cambria Math"/>
                            </a:rPr>
                            <m:t>𝑥</m:t>
                          </m:r>
                        </m:e>
                      </m:func>
                      <m:r>
                        <a:rPr lang="en-US" sz="2200" b="0" i="1" smtClean="0">
                          <a:latin typeface="Cambria Math"/>
                        </a:rPr>
                        <m:t>=</m:t>
                      </m:r>
                      <m:func>
                        <m:funcPr>
                          <m:ctrlPr>
                            <a:rPr lang="en-US" sz="2200" b="0" i="1" smtClean="0">
                              <a:latin typeface="Cambria Math"/>
                            </a:rPr>
                          </m:ctrlPr>
                        </m:funcPr>
                        <m:fName>
                          <m:r>
                            <a:rPr lang="en-US" sz="2200" b="0" i="1" smtClean="0">
                              <a:latin typeface="Cambria Math"/>
                            </a:rPr>
                            <m:t>𝑐𝑜𝑠</m:t>
                          </m:r>
                        </m:fName>
                        <m:e>
                          <m:d>
                            <m:dPr>
                              <m:ctrlPr>
                                <a:rPr lang="en-US" sz="2200" b="0" i="1" smtClean="0">
                                  <a:latin typeface="Cambria Math"/>
                                </a:rPr>
                              </m:ctrlPr>
                            </m:dPr>
                            <m:e>
                              <m:r>
                                <a:rPr lang="en-US" sz="2200" b="0" i="1" smtClean="0">
                                  <a:latin typeface="Cambria Math"/>
                                </a:rPr>
                                <m:t>2</m:t>
                              </m:r>
                              <m:r>
                                <a:rPr lang="en-US" sz="2200" b="0" i="1" smtClean="0">
                                  <a:latin typeface="Cambria Math"/>
                                  <a:ea typeface="Cambria Math"/>
                                </a:rPr>
                                <m:t>⋅2</m:t>
                              </m:r>
                              <m:r>
                                <a:rPr lang="en-US" sz="2200" b="0" i="1" smtClean="0">
                                  <a:latin typeface="Cambria Math"/>
                                  <a:ea typeface="Cambria Math"/>
                                </a:rPr>
                                <m:t>𝑥</m:t>
                              </m:r>
                            </m:e>
                          </m:d>
                        </m:e>
                      </m:func>
                    </m:oMath>
                  </m:oMathPara>
                </a14:m>
                <a:endParaRPr lang="ru-RU" sz="2200" i="1" dirty="0"/>
              </a:p>
            </p:txBody>
          </p:sp>
        </mc:Choice>
        <mc:Fallback xmlns="">
          <p:sp>
            <p:nvSpPr>
              <p:cNvPr id="3" name="Объект 2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xfrm>
                <a:off x="467544" y="1059582"/>
                <a:ext cx="8229600" cy="3394472"/>
              </a:xfrm>
              <a:blipFill rotWithShape="1">
                <a:blip r:embed="rId2"/>
                <a:stretch>
                  <a:fillRect l="-963"/>
                </a:stretch>
              </a:blipFill>
            </p:spPr>
            <p:txBody>
              <a:bodyPr/>
              <a:lstStyle/>
              <a:p>
                <a:r>
                  <a:rPr lang="ru-RU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4" name="Прямоугольник 3"/>
              <p:cNvSpPr/>
              <p:nvPr/>
            </p:nvSpPr>
            <p:spPr>
              <a:xfrm>
                <a:off x="3055324" y="2246710"/>
                <a:ext cx="2471061" cy="430887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2200" b="0" i="1" smtClean="0">
                          <a:latin typeface="Cambria Math"/>
                        </a:rPr>
                        <m:t>=2</m:t>
                      </m:r>
                      <m:func>
                        <m:funcPr>
                          <m:ctrlPr>
                            <a:rPr lang="en-US" sz="2200" b="0" i="1" smtClean="0">
                              <a:latin typeface="Cambria Math"/>
                            </a:rPr>
                          </m:ctrlPr>
                        </m:funcPr>
                        <m:fName>
                          <m:r>
                            <a:rPr lang="en-US" sz="2200" b="0" i="1" smtClean="0">
                              <a:latin typeface="Cambria Math"/>
                            </a:rPr>
                            <m:t>𝑠𝑖𝑛</m:t>
                          </m:r>
                        </m:fName>
                        <m:e>
                          <m:r>
                            <a:rPr lang="en-US" sz="2200" b="0" i="1" smtClean="0">
                              <a:latin typeface="Cambria Math"/>
                            </a:rPr>
                            <m:t>6</m:t>
                          </m:r>
                          <m:r>
                            <a:rPr lang="en-US" sz="2200" b="0" i="1" smtClean="0">
                              <a:latin typeface="Cambria Math"/>
                            </a:rPr>
                            <m:t>𝑥</m:t>
                          </m:r>
                        </m:e>
                      </m:func>
                      <m:r>
                        <a:rPr lang="en-US" sz="2200" b="0" i="1" smtClean="0">
                          <a:latin typeface="Cambria Math"/>
                          <a:ea typeface="Cambria Math"/>
                        </a:rPr>
                        <m:t>⋅</m:t>
                      </m:r>
                      <m:func>
                        <m:funcPr>
                          <m:ctrlPr>
                            <a:rPr lang="en-US" sz="2200" b="0" i="1" smtClean="0">
                              <a:latin typeface="Cambria Math"/>
                              <a:ea typeface="Cambria Math"/>
                            </a:rPr>
                          </m:ctrlPr>
                        </m:funcPr>
                        <m:fName>
                          <m:r>
                            <a:rPr lang="en-US" sz="2200" b="0" i="1" smtClean="0">
                              <a:latin typeface="Cambria Math"/>
                              <a:ea typeface="Cambria Math"/>
                            </a:rPr>
                            <m:t>𝑐𝑜𝑠</m:t>
                          </m:r>
                        </m:fName>
                        <m:e>
                          <m:r>
                            <a:rPr lang="en-US" sz="2200" b="0" i="1" smtClean="0">
                              <a:latin typeface="Cambria Math"/>
                              <a:ea typeface="Cambria Math"/>
                            </a:rPr>
                            <m:t>6</m:t>
                          </m:r>
                          <m:r>
                            <a:rPr lang="en-US" sz="2200" b="0" i="1" smtClean="0">
                              <a:latin typeface="Cambria Math"/>
                              <a:ea typeface="Cambria Math"/>
                            </a:rPr>
                            <m:t>𝑥</m:t>
                          </m:r>
                        </m:e>
                      </m:func>
                    </m:oMath>
                  </m:oMathPara>
                </a14:m>
                <a:endParaRPr lang="ru-RU" sz="2200" i="1" dirty="0"/>
              </a:p>
            </p:txBody>
          </p:sp>
        </mc:Choice>
        <mc:Fallback xmlns="">
          <p:sp>
            <p:nvSpPr>
              <p:cNvPr id="4" name="Прямоугольник 3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055324" y="2246710"/>
                <a:ext cx="2471061" cy="430887"/>
              </a:xfrm>
              <a:prstGeom prst="rect">
                <a:avLst/>
              </a:prstGeom>
              <a:blipFill rotWithShape="1">
                <a:blip r:embed="rId3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ru-RU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5" name="TextBox 4"/>
              <p:cNvSpPr txBox="1"/>
              <p:nvPr/>
            </p:nvSpPr>
            <p:spPr>
              <a:xfrm>
                <a:off x="5868144" y="707834"/>
                <a:ext cx="2555201" cy="369332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func>
                        <m:funcPr>
                          <m:ctrlPr>
                            <a:rPr lang="en-US" b="0" i="1" smtClean="0">
                              <a:solidFill>
                                <a:schemeClr val="tx1"/>
                              </a:solidFill>
                              <a:latin typeface="Cambria Math"/>
                            </a:rPr>
                          </m:ctrlPr>
                        </m:funcPr>
                        <m:fName>
                          <m:r>
                            <a:rPr lang="en-US" b="0" i="1" smtClean="0">
                              <a:solidFill>
                                <a:schemeClr val="tx1"/>
                              </a:solidFill>
                              <a:latin typeface="Cambria Math"/>
                            </a:rPr>
                            <m:t>𝑠𝑖𝑛</m:t>
                          </m:r>
                        </m:fName>
                        <m:e>
                          <m:r>
                            <a:rPr lang="en-US" b="0" i="1" smtClean="0">
                              <a:solidFill>
                                <a:schemeClr val="tx1"/>
                              </a:solidFill>
                              <a:latin typeface="Cambria Math"/>
                            </a:rPr>
                            <m:t>2</m:t>
                          </m:r>
                          <m:r>
                            <a:rPr lang="en-US" b="0" i="1" smtClean="0">
                              <a:solidFill>
                                <a:schemeClr val="tx1"/>
                              </a:solidFill>
                              <a:latin typeface="Cambria Math"/>
                            </a:rPr>
                            <m:t>𝑥</m:t>
                          </m:r>
                        </m:e>
                      </m:func>
                      <m:r>
                        <a:rPr lang="en-US" b="0" i="1" smtClean="0">
                          <a:solidFill>
                            <a:schemeClr val="tx1"/>
                          </a:solidFill>
                          <a:latin typeface="Cambria Math"/>
                        </a:rPr>
                        <m:t>=2</m:t>
                      </m:r>
                      <m:func>
                        <m:funcPr>
                          <m:ctrlPr>
                            <a:rPr lang="en-US" b="0" i="1" smtClean="0">
                              <a:solidFill>
                                <a:schemeClr val="tx1"/>
                              </a:solidFill>
                              <a:latin typeface="Cambria Math"/>
                            </a:rPr>
                          </m:ctrlPr>
                        </m:funcPr>
                        <m:fName>
                          <m:r>
                            <a:rPr lang="en-US" b="0" i="1" smtClean="0">
                              <a:solidFill>
                                <a:schemeClr val="tx1"/>
                              </a:solidFill>
                              <a:latin typeface="Cambria Math"/>
                            </a:rPr>
                            <m:t>𝑠𝑖𝑛</m:t>
                          </m:r>
                        </m:fName>
                        <m:e>
                          <m:r>
                            <a:rPr lang="en-US" b="0" i="1" smtClean="0">
                              <a:solidFill>
                                <a:schemeClr val="tx1"/>
                              </a:solidFill>
                              <a:latin typeface="Cambria Math"/>
                            </a:rPr>
                            <m:t>𝑥</m:t>
                          </m:r>
                        </m:e>
                      </m:func>
                      <m:r>
                        <a:rPr lang="en-US" b="0" i="1" smtClean="0">
                          <a:solidFill>
                            <a:schemeClr val="tx1"/>
                          </a:solidFill>
                          <a:latin typeface="Cambria Math"/>
                          <a:ea typeface="Cambria Math"/>
                        </a:rPr>
                        <m:t>⋅</m:t>
                      </m:r>
                      <m:func>
                        <m:funcPr>
                          <m:ctrlPr>
                            <a:rPr lang="en-US" b="0" i="1" smtClean="0">
                              <a:solidFill>
                                <a:schemeClr val="tx1"/>
                              </a:solidFill>
                              <a:latin typeface="Cambria Math"/>
                              <a:ea typeface="Cambria Math"/>
                            </a:rPr>
                          </m:ctrlPr>
                        </m:funcPr>
                        <m:fName>
                          <m:r>
                            <a:rPr lang="en-US" b="0" i="1" smtClean="0">
                              <a:solidFill>
                                <a:schemeClr val="tx1"/>
                              </a:solidFill>
                              <a:latin typeface="Cambria Math"/>
                              <a:ea typeface="Cambria Math"/>
                            </a:rPr>
                            <m:t>𝑐𝑜𝑠</m:t>
                          </m:r>
                        </m:fName>
                        <m:e>
                          <m:r>
                            <a:rPr lang="en-US" b="0" i="1" smtClean="0">
                              <a:solidFill>
                                <a:schemeClr val="tx1"/>
                              </a:solidFill>
                              <a:latin typeface="Cambria Math"/>
                              <a:ea typeface="Cambria Math"/>
                            </a:rPr>
                            <m:t>𝑥</m:t>
                          </m:r>
                        </m:e>
                      </m:func>
                    </m:oMath>
                  </m:oMathPara>
                </a14:m>
                <a:endParaRPr lang="ru-RU" sz="1400" i="1" dirty="0">
                  <a:solidFill>
                    <a:schemeClr val="tx1"/>
                  </a:solidFill>
                </a:endParaRPr>
              </a:p>
            </p:txBody>
          </p:sp>
        </mc:Choice>
        <mc:Fallback xmlns="">
          <p:sp>
            <p:nvSpPr>
              <p:cNvPr id="5" name="TextBox 4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868144" y="707834"/>
                <a:ext cx="2555201" cy="369332"/>
              </a:xfrm>
              <a:prstGeom prst="rect">
                <a:avLst/>
              </a:prstGeom>
              <a:blipFill rotWithShape="1">
                <a:blip r:embed="rId4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ru-RU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7" name="Прямоугольник 6"/>
              <p:cNvSpPr/>
              <p:nvPr/>
            </p:nvSpPr>
            <p:spPr>
              <a:xfrm>
                <a:off x="2699791" y="2855714"/>
                <a:ext cx="2160079" cy="669927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2200" b="0" i="1" smtClean="0">
                          <a:latin typeface="Cambria Math"/>
                        </a:rPr>
                        <m:t>=2</m:t>
                      </m:r>
                      <m:func>
                        <m:funcPr>
                          <m:ctrlPr>
                            <a:rPr lang="en-US" sz="2200" b="0" i="1" smtClean="0">
                              <a:latin typeface="Cambria Math"/>
                            </a:rPr>
                          </m:ctrlPr>
                        </m:funcPr>
                        <m:fName>
                          <m:r>
                            <a:rPr lang="en-US" sz="2200" b="0" i="1" smtClean="0">
                              <a:latin typeface="Cambria Math"/>
                            </a:rPr>
                            <m:t>𝑠𝑖𝑛</m:t>
                          </m:r>
                        </m:fName>
                        <m:e>
                          <m:f>
                            <m:fPr>
                              <m:ctrlPr>
                                <a:rPr lang="en-US" sz="2200" b="0" i="1" smtClean="0">
                                  <a:latin typeface="Cambria Math"/>
                                </a:rPr>
                              </m:ctrlPr>
                            </m:fPr>
                            <m:num>
                              <m:r>
                                <a:rPr lang="en-US" sz="2200" b="0" i="1" smtClean="0">
                                  <a:latin typeface="Cambria Math"/>
                                </a:rPr>
                                <m:t>𝑥</m:t>
                              </m:r>
                            </m:num>
                            <m:den>
                              <m:r>
                                <a:rPr lang="en-US" sz="2200" b="0" i="1" smtClean="0">
                                  <a:latin typeface="Cambria Math"/>
                                </a:rPr>
                                <m:t>2</m:t>
                              </m:r>
                            </m:den>
                          </m:f>
                        </m:e>
                      </m:func>
                      <m:r>
                        <a:rPr lang="en-US" sz="2200" b="0" i="1" smtClean="0">
                          <a:latin typeface="Cambria Math"/>
                          <a:ea typeface="Cambria Math"/>
                        </a:rPr>
                        <m:t>⋅</m:t>
                      </m:r>
                      <m:func>
                        <m:funcPr>
                          <m:ctrlPr>
                            <a:rPr lang="en-US" sz="2200" b="0" i="1" smtClean="0">
                              <a:latin typeface="Cambria Math"/>
                              <a:ea typeface="Cambria Math"/>
                            </a:rPr>
                          </m:ctrlPr>
                        </m:funcPr>
                        <m:fName>
                          <m:r>
                            <a:rPr lang="en-US" sz="2200" b="0" i="1" smtClean="0">
                              <a:latin typeface="Cambria Math"/>
                              <a:ea typeface="Cambria Math"/>
                            </a:rPr>
                            <m:t>𝑐𝑜𝑠</m:t>
                          </m:r>
                        </m:fName>
                        <m:e>
                          <m:f>
                            <m:fPr>
                              <m:ctrlPr>
                                <a:rPr lang="en-US" sz="2200" b="0" i="1" smtClean="0">
                                  <a:latin typeface="Cambria Math"/>
                                  <a:ea typeface="Cambria Math"/>
                                </a:rPr>
                              </m:ctrlPr>
                            </m:fPr>
                            <m:num>
                              <m:r>
                                <a:rPr lang="en-US" sz="2200" b="0" i="1" smtClean="0">
                                  <a:latin typeface="Cambria Math"/>
                                  <a:ea typeface="Cambria Math"/>
                                </a:rPr>
                                <m:t>𝑥</m:t>
                              </m:r>
                            </m:num>
                            <m:den>
                              <m:r>
                                <a:rPr lang="en-US" sz="2200" b="0" i="1" smtClean="0">
                                  <a:latin typeface="Cambria Math"/>
                                  <a:ea typeface="Cambria Math"/>
                                </a:rPr>
                                <m:t>2</m:t>
                              </m:r>
                            </m:den>
                          </m:f>
                        </m:e>
                      </m:func>
                    </m:oMath>
                  </m:oMathPara>
                </a14:m>
                <a:endParaRPr lang="ru-RU" sz="2200" i="1" dirty="0"/>
              </a:p>
            </p:txBody>
          </p:sp>
        </mc:Choice>
        <mc:Fallback xmlns="">
          <p:sp>
            <p:nvSpPr>
              <p:cNvPr id="7" name="Прямоугольник 6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699791" y="2855714"/>
                <a:ext cx="2160079" cy="669927"/>
              </a:xfrm>
              <a:prstGeom prst="rect">
                <a:avLst/>
              </a:prstGeom>
              <a:blipFill rotWithShape="1">
                <a:blip r:embed="rId5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ru-RU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8" name="TextBox 7"/>
              <p:cNvSpPr txBox="1"/>
              <p:nvPr/>
            </p:nvSpPr>
            <p:spPr>
              <a:xfrm>
                <a:off x="5848530" y="718059"/>
                <a:ext cx="2594428" cy="369332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func>
                        <m:funcPr>
                          <m:ctrlPr>
                            <a:rPr lang="en-US" b="0" i="1" smtClean="0">
                              <a:solidFill>
                                <a:schemeClr val="tx1"/>
                              </a:solidFill>
                              <a:latin typeface="Cambria Math"/>
                            </a:rPr>
                          </m:ctrlPr>
                        </m:funcPr>
                        <m:fName>
                          <m:r>
                            <a:rPr lang="en-US" b="0" i="1" smtClean="0">
                              <a:solidFill>
                                <a:schemeClr val="tx1"/>
                              </a:solidFill>
                              <a:latin typeface="Cambria Math"/>
                            </a:rPr>
                            <m:t>𝑐𝑜𝑠</m:t>
                          </m:r>
                        </m:fName>
                        <m:e>
                          <m:r>
                            <a:rPr lang="en-US" b="0" i="1" smtClean="0">
                              <a:solidFill>
                                <a:schemeClr val="tx1"/>
                              </a:solidFill>
                              <a:latin typeface="Cambria Math"/>
                            </a:rPr>
                            <m:t>2</m:t>
                          </m:r>
                          <m:r>
                            <a:rPr lang="en-US" b="0" i="1" smtClean="0">
                              <a:solidFill>
                                <a:schemeClr val="tx1"/>
                              </a:solidFill>
                              <a:latin typeface="Cambria Math"/>
                            </a:rPr>
                            <m:t>𝑥</m:t>
                          </m:r>
                        </m:e>
                      </m:func>
                      <m:r>
                        <a:rPr lang="en-US" b="0" i="1" smtClean="0">
                          <a:solidFill>
                            <a:schemeClr val="tx1"/>
                          </a:solidFill>
                          <a:latin typeface="Cambria Math"/>
                        </a:rPr>
                        <m:t>=</m:t>
                      </m:r>
                      <m:sSup>
                        <m:sSupPr>
                          <m:ctrlPr>
                            <a:rPr lang="en-US" b="0" i="1" smtClean="0">
                              <a:solidFill>
                                <a:schemeClr val="tx1"/>
                              </a:solidFill>
                              <a:latin typeface="Cambria Math"/>
                            </a:rPr>
                          </m:ctrlPr>
                        </m:sSupPr>
                        <m:e>
                          <m:r>
                            <a:rPr lang="en-US" b="0" i="1" smtClean="0">
                              <a:solidFill>
                                <a:schemeClr val="tx1"/>
                              </a:solidFill>
                              <a:latin typeface="Cambria Math"/>
                            </a:rPr>
                            <m:t>𝑐𝑜𝑠</m:t>
                          </m:r>
                        </m:e>
                        <m:sup>
                          <m:r>
                            <a:rPr lang="en-US" b="0" i="1" smtClean="0">
                              <a:solidFill>
                                <a:schemeClr val="tx1"/>
                              </a:solidFill>
                              <a:latin typeface="Cambria Math"/>
                            </a:rPr>
                            <m:t>2</m:t>
                          </m:r>
                        </m:sup>
                      </m:sSup>
                      <m:r>
                        <a:rPr lang="en-US" b="0" i="1" smtClean="0">
                          <a:solidFill>
                            <a:schemeClr val="tx1"/>
                          </a:solidFill>
                          <a:latin typeface="Cambria Math"/>
                        </a:rPr>
                        <m:t>𝑥</m:t>
                      </m:r>
                      <m:r>
                        <a:rPr lang="en-US" b="0" i="1" smtClean="0">
                          <a:solidFill>
                            <a:schemeClr val="tx1"/>
                          </a:solidFill>
                          <a:latin typeface="Cambria Math"/>
                        </a:rPr>
                        <m:t>−</m:t>
                      </m:r>
                      <m:sSup>
                        <m:sSupPr>
                          <m:ctrlPr>
                            <a:rPr lang="en-US" b="0" i="1" smtClean="0">
                              <a:solidFill>
                                <a:schemeClr val="tx1"/>
                              </a:solidFill>
                              <a:latin typeface="Cambria Math"/>
                            </a:rPr>
                          </m:ctrlPr>
                        </m:sSupPr>
                        <m:e>
                          <m:r>
                            <a:rPr lang="en-US" b="0" i="1" smtClean="0">
                              <a:solidFill>
                                <a:schemeClr val="tx1"/>
                              </a:solidFill>
                              <a:latin typeface="Cambria Math"/>
                            </a:rPr>
                            <m:t>𝑠𝑖𝑛</m:t>
                          </m:r>
                        </m:e>
                        <m:sup>
                          <m:r>
                            <a:rPr lang="en-US" b="0" i="1" smtClean="0">
                              <a:solidFill>
                                <a:schemeClr val="tx1"/>
                              </a:solidFill>
                              <a:latin typeface="Cambria Math"/>
                            </a:rPr>
                            <m:t>2</m:t>
                          </m:r>
                        </m:sup>
                      </m:sSup>
                      <m:r>
                        <a:rPr lang="en-US" b="0" i="1" smtClean="0">
                          <a:solidFill>
                            <a:schemeClr val="tx1"/>
                          </a:solidFill>
                          <a:latin typeface="Cambria Math"/>
                        </a:rPr>
                        <m:t>𝑥</m:t>
                      </m:r>
                    </m:oMath>
                  </m:oMathPara>
                </a14:m>
                <a:endParaRPr lang="ru-RU" sz="1400" i="1" dirty="0">
                  <a:solidFill>
                    <a:schemeClr val="tx1"/>
                  </a:solidFill>
                </a:endParaRPr>
              </a:p>
            </p:txBody>
          </p:sp>
        </mc:Choice>
        <mc:Fallback xmlns="">
          <p:sp>
            <p:nvSpPr>
              <p:cNvPr id="8" name="TextBox 7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848530" y="718059"/>
                <a:ext cx="2594428" cy="369332"/>
              </a:xfrm>
              <a:prstGeom prst="rect">
                <a:avLst/>
              </a:prstGeom>
              <a:blipFill rotWithShape="1">
                <a:blip r:embed="rId6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ru-RU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0" name="Прямоугольник 9"/>
              <p:cNvSpPr/>
              <p:nvPr/>
            </p:nvSpPr>
            <p:spPr>
              <a:xfrm>
                <a:off x="2935784" y="3579862"/>
                <a:ext cx="2572692" cy="430887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2200" b="0" i="1" smtClean="0">
                          <a:latin typeface="Cambria Math"/>
                        </a:rPr>
                        <m:t>=</m:t>
                      </m:r>
                      <m:sSup>
                        <m:sSupPr>
                          <m:ctrlPr>
                            <a:rPr lang="en-US" sz="2200" b="0" i="1" smtClean="0">
                              <a:latin typeface="Cambria Math"/>
                            </a:rPr>
                          </m:ctrlPr>
                        </m:sSupPr>
                        <m:e>
                          <m:r>
                            <a:rPr lang="en-US" sz="2200" b="0" i="1" smtClean="0">
                              <a:latin typeface="Cambria Math"/>
                            </a:rPr>
                            <m:t>𝑐𝑜𝑠</m:t>
                          </m:r>
                        </m:e>
                        <m:sup>
                          <m:r>
                            <a:rPr lang="en-US" sz="2200" b="0" i="1" smtClean="0">
                              <a:latin typeface="Cambria Math"/>
                            </a:rPr>
                            <m:t>2</m:t>
                          </m:r>
                        </m:sup>
                      </m:sSup>
                      <m:r>
                        <a:rPr lang="en-US" sz="2200" b="0" i="1" smtClean="0">
                          <a:latin typeface="Cambria Math"/>
                        </a:rPr>
                        <m:t>2</m:t>
                      </m:r>
                      <m:r>
                        <a:rPr lang="en-US" sz="2200" b="0" i="1" smtClean="0">
                          <a:latin typeface="Cambria Math"/>
                        </a:rPr>
                        <m:t>𝑥</m:t>
                      </m:r>
                      <m:r>
                        <a:rPr lang="en-US" sz="2200" b="0" i="1" smtClean="0">
                          <a:latin typeface="Cambria Math"/>
                        </a:rPr>
                        <m:t>−</m:t>
                      </m:r>
                      <m:sSup>
                        <m:sSupPr>
                          <m:ctrlPr>
                            <a:rPr lang="en-US" sz="2200" b="0" i="1" smtClean="0">
                              <a:latin typeface="Cambria Math"/>
                            </a:rPr>
                          </m:ctrlPr>
                        </m:sSupPr>
                        <m:e>
                          <m:r>
                            <a:rPr lang="en-US" sz="2200" b="0" i="1" smtClean="0">
                              <a:latin typeface="Cambria Math"/>
                            </a:rPr>
                            <m:t>𝑠𝑖𝑛</m:t>
                          </m:r>
                        </m:e>
                        <m:sup>
                          <m:r>
                            <a:rPr lang="en-US" sz="2200" b="0" i="1" smtClean="0">
                              <a:latin typeface="Cambria Math"/>
                            </a:rPr>
                            <m:t>2</m:t>
                          </m:r>
                        </m:sup>
                      </m:sSup>
                      <m:r>
                        <a:rPr lang="en-US" sz="2200" b="0" i="1" smtClean="0">
                          <a:latin typeface="Cambria Math"/>
                        </a:rPr>
                        <m:t>2</m:t>
                      </m:r>
                      <m:r>
                        <a:rPr lang="en-US" sz="2200" b="0" i="1" smtClean="0">
                          <a:latin typeface="Cambria Math"/>
                        </a:rPr>
                        <m:t>𝑥</m:t>
                      </m:r>
                    </m:oMath>
                  </m:oMathPara>
                </a14:m>
                <a:endParaRPr lang="ru-RU" sz="2200" i="1" dirty="0"/>
              </a:p>
            </p:txBody>
          </p:sp>
        </mc:Choice>
        <mc:Fallback xmlns="">
          <p:sp>
            <p:nvSpPr>
              <p:cNvPr id="10" name="Прямоугольник 9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935784" y="3579862"/>
                <a:ext cx="2572692" cy="430887"/>
              </a:xfrm>
              <a:prstGeom prst="rect">
                <a:avLst/>
              </a:prstGeom>
              <a:blipFill rotWithShape="1">
                <a:blip r:embed="rId7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ru-RU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295568566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7" dur="5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2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3" fill="hold">
                            <p:stCondLst>
                              <p:cond delay="500"/>
                            </p:stCondLst>
                            <p:childTnLst>
                              <p:par>
                                <p:cTn id="44" presetID="1" presetClass="exit" presetSubtype="0" fill="hold" grpId="1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6" fill="hold">
                      <p:stCondLst>
                        <p:cond delay="indefinite"/>
                      </p:stCondLst>
                      <p:childTnLst>
                        <p:par>
                          <p:cTn id="47" fill="hold">
                            <p:stCondLst>
                              <p:cond delay="0"/>
                            </p:stCondLst>
                            <p:childTnLst>
                              <p:par>
                                <p:cTn id="48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0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1" fill="hold">
                      <p:stCondLst>
                        <p:cond delay="indefinite"/>
                      </p:stCondLst>
                      <p:childTnLst>
                        <p:par>
                          <p:cTn id="52" fill="hold">
                            <p:stCondLst>
                              <p:cond delay="0"/>
                            </p:stCondLst>
                            <p:childTnLst>
                              <p:par>
                                <p:cTn id="53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5" dur="5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6" fill="hold">
                      <p:stCondLst>
                        <p:cond delay="indefinite"/>
                      </p:stCondLst>
                      <p:childTnLst>
                        <p:par>
                          <p:cTn id="57" fill="hold">
                            <p:stCondLst>
                              <p:cond delay="0"/>
                            </p:stCondLst>
                            <p:childTnLst>
                              <p:par>
                                <p:cTn id="58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0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4" grpId="0"/>
      <p:bldP spid="5" grpId="0"/>
      <p:bldP spid="5" grpId="1"/>
      <p:bldP spid="7" grpId="0"/>
      <p:bldP spid="8" grpId="0"/>
      <p:bldP spid="10" grpId="0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 smtClean="0"/>
              <a:t>Пример:</a:t>
            </a:r>
            <a:endParaRPr lang="ru-RU" dirty="0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" name="Объект 2"/>
              <p:cNvSpPr>
                <a:spLocks noGrp="1"/>
              </p:cNvSpPr>
              <p:nvPr>
                <p:ph idx="1"/>
              </p:nvPr>
            </p:nvSpPr>
            <p:spPr>
              <a:xfrm>
                <a:off x="457200" y="1200150"/>
                <a:ext cx="8229600" cy="3747863"/>
              </a:xfrm>
            </p:spPr>
            <p:txBody>
              <a:bodyPr>
                <a:normAutofit/>
              </a:bodyPr>
              <a:lstStyle/>
              <a:p>
                <a:pPr marL="0" indent="0">
                  <a:buNone/>
                </a:pPr>
                <a:r>
                  <a:rPr lang="ru-RU" sz="2800" dirty="0" smtClean="0"/>
                  <a:t>Упростить выражение </a:t>
                </a:r>
                <a:endParaRPr lang="en-US" sz="2800" dirty="0" smtClean="0"/>
              </a:p>
              <a:p>
                <a:pPr marL="0" indent="0">
                  <a:buNone/>
                </a:pPr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f>
                        <m:fPr>
                          <m:ctrlPr>
                            <a:rPr lang="ru-RU" sz="2800" i="1" smtClean="0">
                              <a:latin typeface="Cambria Math"/>
                            </a:rPr>
                          </m:ctrlPr>
                        </m:fPr>
                        <m:num>
                          <m:func>
                            <m:funcPr>
                              <m:ctrlPr>
                                <a:rPr lang="en-US" sz="2800" b="0" i="1" smtClean="0">
                                  <a:latin typeface="Cambria Math"/>
                                </a:rPr>
                              </m:ctrlPr>
                            </m:funcPr>
                            <m:fName>
                              <m:r>
                                <a:rPr lang="en-US" sz="2800" b="0" i="1" smtClean="0">
                                  <a:latin typeface="Cambria Math"/>
                                </a:rPr>
                                <m:t>𝑠𝑖𝑛</m:t>
                              </m:r>
                            </m:fName>
                            <m:e>
                              <m:r>
                                <a:rPr lang="en-US" sz="2800" b="0" i="1" smtClean="0">
                                  <a:latin typeface="Cambria Math"/>
                                </a:rPr>
                                <m:t>2</m:t>
                              </m:r>
                              <m:r>
                                <a:rPr lang="en-US" sz="2800" b="0" i="1" smtClean="0">
                                  <a:latin typeface="Cambria Math"/>
                                </a:rPr>
                                <m:t>𝑡</m:t>
                              </m:r>
                            </m:e>
                          </m:func>
                        </m:num>
                        <m:den>
                          <m:func>
                            <m:funcPr>
                              <m:ctrlPr>
                                <a:rPr lang="en-US" sz="2800" b="0" i="1" smtClean="0">
                                  <a:latin typeface="Cambria Math"/>
                                </a:rPr>
                              </m:ctrlPr>
                            </m:funcPr>
                            <m:fName>
                              <m:r>
                                <a:rPr lang="en-US" sz="2800" b="0" i="1" smtClean="0">
                                  <a:latin typeface="Cambria Math"/>
                                </a:rPr>
                                <m:t>𝑐𝑜𝑠</m:t>
                              </m:r>
                            </m:fName>
                            <m:e>
                              <m:r>
                                <a:rPr lang="en-US" sz="2800" b="0" i="1" smtClean="0">
                                  <a:latin typeface="Cambria Math"/>
                                </a:rPr>
                                <m:t>𝑡</m:t>
                              </m:r>
                            </m:e>
                          </m:func>
                        </m:den>
                      </m:f>
                      <m:r>
                        <a:rPr lang="en-US" sz="2800" b="0" i="1" smtClean="0">
                          <a:latin typeface="Cambria Math"/>
                        </a:rPr>
                        <m:t>−</m:t>
                      </m:r>
                      <m:func>
                        <m:funcPr>
                          <m:ctrlPr>
                            <a:rPr lang="en-US" sz="2800" b="0" i="1" smtClean="0">
                              <a:latin typeface="Cambria Math"/>
                            </a:rPr>
                          </m:ctrlPr>
                        </m:funcPr>
                        <m:fName>
                          <m:r>
                            <a:rPr lang="en-US" sz="2800" b="0" i="1" smtClean="0">
                              <a:latin typeface="Cambria Math"/>
                            </a:rPr>
                            <m:t>𝑠𝑖𝑛</m:t>
                          </m:r>
                        </m:fName>
                        <m:e>
                          <m:r>
                            <a:rPr lang="en-US" sz="2800" b="0" i="1" smtClean="0">
                              <a:latin typeface="Cambria Math"/>
                            </a:rPr>
                            <m:t>𝑡</m:t>
                          </m:r>
                        </m:e>
                      </m:func>
                      <m:r>
                        <a:rPr lang="en-US" sz="2800" b="0" i="1" smtClean="0">
                          <a:latin typeface="Cambria Math"/>
                        </a:rPr>
                        <m:t>.</m:t>
                      </m:r>
                    </m:oMath>
                  </m:oMathPara>
                </a14:m>
                <a:endParaRPr lang="en-US" sz="2800" i="1" dirty="0" smtClean="0"/>
              </a:p>
              <a:p>
                <a:pPr marL="0" indent="0">
                  <a:buNone/>
                </a:pPr>
                <a:r>
                  <a:rPr lang="ru-RU" sz="2800" dirty="0" smtClean="0"/>
                  <a:t>Решение:</a:t>
                </a:r>
              </a:p>
              <a:p>
                <a:pPr marL="0" indent="0">
                  <a:buNone/>
                </a:pPr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f>
                        <m:fPr>
                          <m:ctrlPr>
                            <a:rPr lang="ru-RU" sz="2800" i="1" smtClean="0">
                              <a:latin typeface="Cambria Math"/>
                            </a:rPr>
                          </m:ctrlPr>
                        </m:fPr>
                        <m:num>
                          <m:func>
                            <m:funcPr>
                              <m:ctrlPr>
                                <a:rPr lang="en-US" sz="2800" b="0" i="1" smtClean="0">
                                  <a:latin typeface="Cambria Math"/>
                                </a:rPr>
                              </m:ctrlPr>
                            </m:funcPr>
                            <m:fName>
                              <m:r>
                                <a:rPr lang="ru-RU" sz="2800" b="0" i="1" smtClean="0">
                                  <a:latin typeface="Cambria Math"/>
                                </a:rPr>
                                <m:t>2</m:t>
                              </m:r>
                              <m:r>
                                <a:rPr lang="en-US" sz="2800" b="0" i="1" smtClean="0">
                                  <a:latin typeface="Cambria Math"/>
                                </a:rPr>
                                <m:t>𝑠𝑖𝑛</m:t>
                              </m:r>
                            </m:fName>
                            <m:e>
                              <m:r>
                                <a:rPr lang="en-US" sz="2800" b="0" i="1" smtClean="0">
                                  <a:latin typeface="Cambria Math"/>
                                </a:rPr>
                                <m:t>𝑡</m:t>
                              </m:r>
                              <m:r>
                                <a:rPr lang="en-US" sz="2800" b="0" i="1" smtClean="0">
                                  <a:latin typeface="Cambria Math"/>
                                  <a:ea typeface="Cambria Math"/>
                                </a:rPr>
                                <m:t>⋅</m:t>
                              </m:r>
                              <m:func>
                                <m:funcPr>
                                  <m:ctrlPr>
                                    <a:rPr lang="en-US" sz="2800" b="0" i="1" smtClean="0">
                                      <a:latin typeface="Cambria Math"/>
                                      <a:ea typeface="Cambria Math"/>
                                    </a:rPr>
                                  </m:ctrlPr>
                                </m:funcPr>
                                <m:fName>
                                  <m:r>
                                    <a:rPr lang="en-US" sz="2800" b="0" i="1" smtClean="0">
                                      <a:latin typeface="Cambria Math"/>
                                      <a:ea typeface="Cambria Math"/>
                                    </a:rPr>
                                    <m:t>𝑐𝑜𝑠</m:t>
                                  </m:r>
                                </m:fName>
                                <m:e>
                                  <m:r>
                                    <a:rPr lang="en-US" sz="2800" b="0" i="1" smtClean="0">
                                      <a:latin typeface="Cambria Math"/>
                                      <a:ea typeface="Cambria Math"/>
                                    </a:rPr>
                                    <m:t>𝑡</m:t>
                                  </m:r>
                                </m:e>
                              </m:func>
                            </m:e>
                          </m:func>
                        </m:num>
                        <m:den>
                          <m:func>
                            <m:funcPr>
                              <m:ctrlPr>
                                <a:rPr lang="en-US" sz="2800" b="0" i="1" smtClean="0">
                                  <a:latin typeface="Cambria Math"/>
                                </a:rPr>
                              </m:ctrlPr>
                            </m:funcPr>
                            <m:fName>
                              <m:r>
                                <a:rPr lang="en-US" sz="2800" b="0" i="1" smtClean="0">
                                  <a:latin typeface="Cambria Math"/>
                                </a:rPr>
                                <m:t>𝑐𝑜𝑠</m:t>
                              </m:r>
                            </m:fName>
                            <m:e>
                              <m:r>
                                <a:rPr lang="en-US" sz="2800" b="0" i="1" smtClean="0">
                                  <a:latin typeface="Cambria Math"/>
                                </a:rPr>
                                <m:t>𝑡</m:t>
                              </m:r>
                            </m:e>
                          </m:func>
                        </m:den>
                      </m:f>
                      <m:r>
                        <a:rPr lang="en-US" sz="2800" b="0" i="1" smtClean="0">
                          <a:latin typeface="Cambria Math"/>
                        </a:rPr>
                        <m:t>−</m:t>
                      </m:r>
                      <m:func>
                        <m:funcPr>
                          <m:ctrlPr>
                            <a:rPr lang="en-US" sz="2800" b="0" i="1" smtClean="0">
                              <a:latin typeface="Cambria Math"/>
                            </a:rPr>
                          </m:ctrlPr>
                        </m:funcPr>
                        <m:fName>
                          <m:r>
                            <a:rPr lang="en-US" sz="2800" b="0" i="1" smtClean="0">
                              <a:latin typeface="Cambria Math"/>
                            </a:rPr>
                            <m:t>𝑠𝑖𝑛</m:t>
                          </m:r>
                        </m:fName>
                        <m:e>
                          <m:r>
                            <a:rPr lang="en-US" sz="2800" b="0" i="1" smtClean="0">
                              <a:latin typeface="Cambria Math"/>
                            </a:rPr>
                            <m:t>𝑡</m:t>
                          </m:r>
                        </m:e>
                      </m:func>
                      <m:r>
                        <a:rPr lang="en-US" sz="2800" b="0" i="1" smtClean="0">
                          <a:latin typeface="Cambria Math"/>
                        </a:rPr>
                        <m:t>=2</m:t>
                      </m:r>
                      <m:func>
                        <m:funcPr>
                          <m:ctrlPr>
                            <a:rPr lang="en-US" sz="2800" b="0" i="1" smtClean="0">
                              <a:latin typeface="Cambria Math"/>
                            </a:rPr>
                          </m:ctrlPr>
                        </m:funcPr>
                        <m:fName>
                          <m:r>
                            <a:rPr lang="en-US" sz="2800" b="0" i="1" smtClean="0">
                              <a:latin typeface="Cambria Math"/>
                            </a:rPr>
                            <m:t>𝑠𝑖𝑛</m:t>
                          </m:r>
                        </m:fName>
                        <m:e>
                          <m:r>
                            <a:rPr lang="en-US" sz="2800" b="0" i="1" smtClean="0">
                              <a:latin typeface="Cambria Math"/>
                            </a:rPr>
                            <m:t>𝑡</m:t>
                          </m:r>
                        </m:e>
                      </m:func>
                      <m:r>
                        <a:rPr lang="en-US" sz="2800" b="0" i="1" smtClean="0">
                          <a:latin typeface="Cambria Math"/>
                        </a:rPr>
                        <m:t>−</m:t>
                      </m:r>
                      <m:func>
                        <m:funcPr>
                          <m:ctrlPr>
                            <a:rPr lang="en-US" sz="2800" b="0" i="1" smtClean="0">
                              <a:latin typeface="Cambria Math"/>
                            </a:rPr>
                          </m:ctrlPr>
                        </m:funcPr>
                        <m:fName>
                          <m:r>
                            <a:rPr lang="en-US" sz="2800" b="0" i="1" smtClean="0">
                              <a:latin typeface="Cambria Math"/>
                            </a:rPr>
                            <m:t>𝑠𝑖𝑛</m:t>
                          </m:r>
                        </m:fName>
                        <m:e>
                          <m:r>
                            <a:rPr lang="en-US" sz="2800" b="0" i="1" smtClean="0">
                              <a:latin typeface="Cambria Math"/>
                            </a:rPr>
                            <m:t>𝑡</m:t>
                          </m:r>
                        </m:e>
                      </m:func>
                      <m:r>
                        <a:rPr lang="en-US" sz="2800" b="0" i="1" smtClean="0">
                          <a:latin typeface="Cambria Math"/>
                        </a:rPr>
                        <m:t>=</m:t>
                      </m:r>
                      <m:func>
                        <m:funcPr>
                          <m:ctrlPr>
                            <a:rPr lang="en-US" sz="2800" b="0" i="1" smtClean="0">
                              <a:latin typeface="Cambria Math"/>
                            </a:rPr>
                          </m:ctrlPr>
                        </m:funcPr>
                        <m:fName>
                          <m:r>
                            <a:rPr lang="en-US" sz="2800" b="0" i="1" smtClean="0">
                              <a:latin typeface="Cambria Math"/>
                            </a:rPr>
                            <m:t>𝑠𝑖𝑛</m:t>
                          </m:r>
                        </m:fName>
                        <m:e>
                          <m:r>
                            <a:rPr lang="en-US" sz="2800" b="0" i="1" smtClean="0">
                              <a:latin typeface="Cambria Math"/>
                            </a:rPr>
                            <m:t>𝑡</m:t>
                          </m:r>
                        </m:e>
                      </m:func>
                    </m:oMath>
                  </m:oMathPara>
                </a14:m>
                <a:endParaRPr lang="en-US" sz="2800" i="1" dirty="0" smtClean="0"/>
              </a:p>
              <a:p>
                <a:pPr marL="0" indent="0">
                  <a:buNone/>
                </a:pPr>
                <a:endParaRPr lang="ru-RU" sz="2800" dirty="0" smtClean="0"/>
              </a:p>
              <a:p>
                <a:pPr marL="0" indent="0">
                  <a:buNone/>
                </a:pPr>
                <a:r>
                  <a:rPr lang="ru-RU" sz="2800" dirty="0" smtClean="0"/>
                  <a:t>Ответ: </a:t>
                </a:r>
                <a14:m>
                  <m:oMath xmlns:m="http://schemas.openxmlformats.org/officeDocument/2006/math">
                    <m:func>
                      <m:funcPr>
                        <m:ctrlPr>
                          <a:rPr lang="en-US" sz="2800" b="0" i="1" smtClean="0">
                            <a:latin typeface="Cambria Math"/>
                          </a:rPr>
                        </m:ctrlPr>
                      </m:funcPr>
                      <m:fName>
                        <m:r>
                          <a:rPr lang="en-US" sz="2800" b="0" i="1" smtClean="0">
                            <a:latin typeface="Cambria Math"/>
                          </a:rPr>
                          <m:t>𝑠𝑖𝑛</m:t>
                        </m:r>
                      </m:fName>
                      <m:e>
                        <m:r>
                          <a:rPr lang="en-US" sz="2800" b="0" i="1" smtClean="0">
                            <a:latin typeface="Cambria Math"/>
                          </a:rPr>
                          <m:t>𝑡</m:t>
                        </m:r>
                      </m:e>
                    </m:func>
                  </m:oMath>
                </a14:m>
                <a:r>
                  <a:rPr lang="ru-RU" sz="2800" dirty="0" smtClean="0"/>
                  <a:t>.</a:t>
                </a:r>
                <a:endParaRPr lang="en-US" sz="2800" dirty="0" smtClean="0"/>
              </a:p>
              <a:p>
                <a:pPr marL="0" indent="0">
                  <a:buNone/>
                </a:pPr>
                <a:endParaRPr lang="ru-RU" i="1" dirty="0"/>
              </a:p>
            </p:txBody>
          </p:sp>
        </mc:Choice>
        <mc:Fallback xmlns="">
          <p:sp>
            <p:nvSpPr>
              <p:cNvPr id="3" name="Объект 2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xfrm>
                <a:off x="457200" y="1200150"/>
                <a:ext cx="8229600" cy="3747863"/>
              </a:xfrm>
              <a:blipFill rotWithShape="1">
                <a:blip r:embed="rId2"/>
                <a:stretch>
                  <a:fillRect l="-1481" t="-1463" b="-2276"/>
                </a:stretch>
              </a:blipFill>
            </p:spPr>
            <p:txBody>
              <a:bodyPr/>
              <a:lstStyle/>
              <a:p>
                <a:r>
                  <a:rPr lang="ru-RU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4" name="TextBox 3"/>
              <p:cNvSpPr txBox="1"/>
              <p:nvPr/>
            </p:nvSpPr>
            <p:spPr>
              <a:xfrm>
                <a:off x="6012160" y="987574"/>
                <a:ext cx="2486578" cy="369332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func>
                        <m:funcPr>
                          <m:ctrlPr>
                            <a:rPr lang="en-US" b="0" i="1" smtClean="0">
                              <a:solidFill>
                                <a:schemeClr val="tx1"/>
                              </a:solidFill>
                              <a:latin typeface="Cambria Math"/>
                            </a:rPr>
                          </m:ctrlPr>
                        </m:funcPr>
                        <m:fName>
                          <m:r>
                            <a:rPr lang="en-US" b="0" i="1" smtClean="0">
                              <a:solidFill>
                                <a:schemeClr val="tx1"/>
                              </a:solidFill>
                              <a:latin typeface="Cambria Math"/>
                            </a:rPr>
                            <m:t>𝑠𝑖𝑛</m:t>
                          </m:r>
                        </m:fName>
                        <m:e>
                          <m:r>
                            <a:rPr lang="en-US" b="0" i="1" smtClean="0">
                              <a:solidFill>
                                <a:schemeClr val="tx1"/>
                              </a:solidFill>
                              <a:latin typeface="Cambria Math"/>
                            </a:rPr>
                            <m:t>2</m:t>
                          </m:r>
                          <m:r>
                            <a:rPr lang="en-US" b="0" i="1" smtClean="0">
                              <a:solidFill>
                                <a:schemeClr val="tx1"/>
                              </a:solidFill>
                              <a:latin typeface="Cambria Math"/>
                            </a:rPr>
                            <m:t>𝑥</m:t>
                          </m:r>
                        </m:e>
                      </m:func>
                      <m:r>
                        <a:rPr lang="en-US" b="0" i="1" smtClean="0">
                          <a:solidFill>
                            <a:schemeClr val="tx1"/>
                          </a:solidFill>
                          <a:latin typeface="Cambria Math"/>
                        </a:rPr>
                        <m:t>=2</m:t>
                      </m:r>
                      <m:func>
                        <m:funcPr>
                          <m:ctrlPr>
                            <a:rPr lang="en-US" b="0" i="1" smtClean="0">
                              <a:solidFill>
                                <a:schemeClr val="tx1"/>
                              </a:solidFill>
                              <a:latin typeface="Cambria Math"/>
                            </a:rPr>
                          </m:ctrlPr>
                        </m:funcPr>
                        <m:fName>
                          <m:r>
                            <a:rPr lang="en-US" b="0" i="1" smtClean="0">
                              <a:solidFill>
                                <a:schemeClr val="tx1"/>
                              </a:solidFill>
                              <a:latin typeface="Cambria Math"/>
                            </a:rPr>
                            <m:t>𝑠𝑖𝑛</m:t>
                          </m:r>
                        </m:fName>
                        <m:e>
                          <m:r>
                            <a:rPr lang="en-US" b="0" i="1" smtClean="0">
                              <a:solidFill>
                                <a:schemeClr val="tx1"/>
                              </a:solidFill>
                              <a:latin typeface="Cambria Math"/>
                            </a:rPr>
                            <m:t>𝑥</m:t>
                          </m:r>
                        </m:e>
                      </m:func>
                      <m:r>
                        <a:rPr lang="en-US" b="0" i="1" smtClean="0">
                          <a:solidFill>
                            <a:schemeClr val="tx1"/>
                          </a:solidFill>
                          <a:latin typeface="Cambria Math"/>
                          <a:ea typeface="Cambria Math"/>
                        </a:rPr>
                        <m:t>⋅</m:t>
                      </m:r>
                      <m:func>
                        <m:funcPr>
                          <m:ctrlPr>
                            <a:rPr lang="en-US" b="0" i="1" smtClean="0">
                              <a:solidFill>
                                <a:schemeClr val="tx1"/>
                              </a:solidFill>
                              <a:latin typeface="Cambria Math"/>
                              <a:ea typeface="Cambria Math"/>
                            </a:rPr>
                          </m:ctrlPr>
                        </m:funcPr>
                        <m:fName>
                          <m:r>
                            <a:rPr lang="en-US" b="0" i="1" smtClean="0">
                              <a:solidFill>
                                <a:schemeClr val="tx1"/>
                              </a:solidFill>
                              <a:latin typeface="Cambria Math"/>
                              <a:ea typeface="Cambria Math"/>
                            </a:rPr>
                            <m:t>𝑐𝑜𝑠</m:t>
                          </m:r>
                        </m:fName>
                        <m:e>
                          <m:r>
                            <a:rPr lang="en-US" b="0" i="1" smtClean="0">
                              <a:solidFill>
                                <a:schemeClr val="tx1"/>
                              </a:solidFill>
                              <a:latin typeface="Cambria Math"/>
                              <a:ea typeface="Cambria Math"/>
                            </a:rPr>
                            <m:t>𝑥</m:t>
                          </m:r>
                        </m:e>
                      </m:func>
                    </m:oMath>
                  </m:oMathPara>
                </a14:m>
                <a:endParaRPr lang="ru-RU" i="1" dirty="0">
                  <a:solidFill>
                    <a:schemeClr val="tx1"/>
                  </a:solidFill>
                </a:endParaRPr>
              </a:p>
            </p:txBody>
          </p:sp>
        </mc:Choice>
        <mc:Fallback xmlns="">
          <p:sp>
            <p:nvSpPr>
              <p:cNvPr id="4" name="TextBox 3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012160" y="987574"/>
                <a:ext cx="2486578" cy="369332"/>
              </a:xfrm>
              <a:prstGeom prst="rect">
                <a:avLst/>
              </a:prstGeom>
              <a:blipFill rotWithShape="1">
                <a:blip r:embed="rId3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ru-RU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268853910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5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7" dur="500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4" grpId="0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395536" y="0"/>
            <a:ext cx="8229600" cy="857250"/>
          </a:xfrm>
        </p:spPr>
        <p:txBody>
          <a:bodyPr/>
          <a:lstStyle/>
          <a:p>
            <a:r>
              <a:rPr lang="ru-RU" dirty="0" smtClean="0"/>
              <a:t>Пример:</a:t>
            </a:r>
            <a:endParaRPr lang="ru-RU" dirty="0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" name="Объект 2"/>
              <p:cNvSpPr>
                <a:spLocks noGrp="1"/>
              </p:cNvSpPr>
              <p:nvPr>
                <p:ph idx="1"/>
              </p:nvPr>
            </p:nvSpPr>
            <p:spPr>
              <a:xfrm>
                <a:off x="395536" y="771550"/>
                <a:ext cx="8229600" cy="4032448"/>
              </a:xfrm>
            </p:spPr>
            <p:txBody>
              <a:bodyPr>
                <a:normAutofit/>
              </a:bodyPr>
              <a:lstStyle/>
              <a:p>
                <a:pPr marL="0" indent="0">
                  <a:buNone/>
                </a:pPr>
                <a:r>
                  <a:rPr lang="ru-RU" sz="2400" dirty="0" smtClean="0"/>
                  <a:t>Упростить выражение</a:t>
                </a:r>
              </a:p>
              <a:p>
                <a:pPr marL="0" indent="0">
                  <a:buNone/>
                </a:pPr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f>
                        <m:fPr>
                          <m:ctrlPr>
                            <a:rPr lang="ru-RU" sz="2400" i="1" smtClean="0">
                              <a:latin typeface="Cambria Math"/>
                            </a:rPr>
                          </m:ctrlPr>
                        </m:fPr>
                        <m:num>
                          <m:func>
                            <m:funcPr>
                              <m:ctrlPr>
                                <a:rPr lang="en-US" sz="2400" b="0" i="1" smtClean="0">
                                  <a:latin typeface="Cambria Math"/>
                                </a:rPr>
                              </m:ctrlPr>
                            </m:funcPr>
                            <m:fName>
                              <m:r>
                                <a:rPr lang="en-US" sz="2400" b="0" i="1" smtClean="0">
                                  <a:latin typeface="Cambria Math"/>
                                </a:rPr>
                                <m:t>𝑐𝑜𝑠</m:t>
                              </m:r>
                            </m:fName>
                            <m:e>
                              <m:r>
                                <a:rPr lang="en-US" sz="2400" b="0" i="1" smtClean="0">
                                  <a:latin typeface="Cambria Math"/>
                                </a:rPr>
                                <m:t>36</m:t>
                              </m:r>
                              <m:r>
                                <a:rPr lang="en-US" sz="2400" b="0" i="1" smtClean="0">
                                  <a:latin typeface="Cambria Math"/>
                                  <a:ea typeface="Cambria Math"/>
                                </a:rPr>
                                <m:t>°+</m:t>
                              </m:r>
                              <m:sSup>
                                <m:sSupPr>
                                  <m:ctrlPr>
                                    <a:rPr lang="en-US" sz="2400" b="0" i="1" smtClean="0">
                                      <a:latin typeface="Cambria Math"/>
                                      <a:ea typeface="Cambria Math"/>
                                    </a:rPr>
                                  </m:ctrlPr>
                                </m:sSupPr>
                                <m:e>
                                  <m:r>
                                    <a:rPr lang="en-US" sz="2400" b="0" i="1" smtClean="0">
                                      <a:latin typeface="Cambria Math"/>
                                      <a:ea typeface="Cambria Math"/>
                                    </a:rPr>
                                    <m:t>𝑠𝑖𝑛</m:t>
                                  </m:r>
                                </m:e>
                                <m:sup>
                                  <m:r>
                                    <a:rPr lang="en-US" sz="2400" b="0" i="1" smtClean="0">
                                      <a:latin typeface="Cambria Math"/>
                                      <a:ea typeface="Cambria Math"/>
                                    </a:rPr>
                                    <m:t>2</m:t>
                                  </m:r>
                                </m:sup>
                              </m:sSup>
                              <m:r>
                                <a:rPr lang="en-US" sz="2400" b="0" i="1" smtClean="0">
                                  <a:latin typeface="Cambria Math"/>
                                  <a:ea typeface="Cambria Math"/>
                                </a:rPr>
                                <m:t>18°</m:t>
                              </m:r>
                            </m:e>
                          </m:func>
                        </m:num>
                        <m:den>
                          <m:func>
                            <m:funcPr>
                              <m:ctrlPr>
                                <a:rPr lang="en-US" sz="2400" b="0" i="1" smtClean="0">
                                  <a:latin typeface="Cambria Math"/>
                                </a:rPr>
                              </m:ctrlPr>
                            </m:funcPr>
                            <m:fName>
                              <m:r>
                                <a:rPr lang="en-US" sz="2400" b="0" i="1" smtClean="0">
                                  <a:latin typeface="Cambria Math"/>
                                </a:rPr>
                                <m:t>𝑐𝑜𝑠</m:t>
                              </m:r>
                            </m:fName>
                            <m:e>
                              <m:r>
                                <a:rPr lang="en-US" sz="2400" b="0" i="1" smtClean="0">
                                  <a:latin typeface="Cambria Math"/>
                                </a:rPr>
                                <m:t>18</m:t>
                              </m:r>
                              <m:r>
                                <a:rPr lang="en-US" sz="2400" b="0" i="1" smtClean="0">
                                  <a:latin typeface="Cambria Math"/>
                                  <a:ea typeface="Cambria Math"/>
                                </a:rPr>
                                <m:t>°</m:t>
                              </m:r>
                            </m:e>
                          </m:func>
                        </m:den>
                      </m:f>
                      <m:r>
                        <a:rPr lang="en-US" sz="2400" b="0" i="0" smtClean="0">
                          <a:latin typeface="Cambria Math"/>
                        </a:rPr>
                        <m:t>.</m:t>
                      </m:r>
                    </m:oMath>
                  </m:oMathPara>
                </a14:m>
                <a:endParaRPr lang="en-US" sz="2400" dirty="0" smtClean="0"/>
              </a:p>
              <a:p>
                <a:pPr marL="0" indent="0">
                  <a:buNone/>
                </a:pPr>
                <a:r>
                  <a:rPr lang="ru-RU" sz="2400" dirty="0" smtClean="0"/>
                  <a:t>Решение:</a:t>
                </a:r>
              </a:p>
              <a:p>
                <a:pPr marL="0" indent="0">
                  <a:lnSpc>
                    <a:spcPct val="150000"/>
                  </a:lnSpc>
                  <a:buNone/>
                </a:pPr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func>
                        <m:funcPr>
                          <m:ctrlPr>
                            <a:rPr lang="en-US" sz="2400" b="0" i="1" smtClean="0">
                              <a:latin typeface="Cambria Math"/>
                            </a:rPr>
                          </m:ctrlPr>
                        </m:funcPr>
                        <m:fName>
                          <m:r>
                            <a:rPr lang="en-US" sz="2400" b="0" i="1" smtClean="0">
                              <a:latin typeface="Cambria Math"/>
                            </a:rPr>
                            <m:t>𝑐𝑜𝑠</m:t>
                          </m:r>
                        </m:fName>
                        <m:e>
                          <m:r>
                            <a:rPr lang="en-US" sz="2400" b="0" i="1" smtClean="0">
                              <a:latin typeface="Cambria Math"/>
                            </a:rPr>
                            <m:t>36</m:t>
                          </m:r>
                          <m:r>
                            <a:rPr lang="en-US" sz="2400" b="0" i="1" smtClean="0">
                              <a:latin typeface="Cambria Math"/>
                              <a:ea typeface="Cambria Math"/>
                            </a:rPr>
                            <m:t>°</m:t>
                          </m:r>
                        </m:e>
                      </m:func>
                      <m:r>
                        <a:rPr lang="en-US" sz="2400" b="0" i="1" smtClean="0">
                          <a:latin typeface="Cambria Math"/>
                        </a:rPr>
                        <m:t>=</m:t>
                      </m:r>
                      <m:func>
                        <m:funcPr>
                          <m:ctrlPr>
                            <a:rPr lang="en-US" sz="2400" b="0" i="1" smtClean="0">
                              <a:latin typeface="Cambria Math"/>
                            </a:rPr>
                          </m:ctrlPr>
                        </m:funcPr>
                        <m:fName>
                          <m:r>
                            <a:rPr lang="en-US" sz="2400" b="0" i="1" smtClean="0">
                              <a:latin typeface="Cambria Math"/>
                            </a:rPr>
                            <m:t>𝑐𝑜𝑠</m:t>
                          </m:r>
                        </m:fName>
                        <m:e>
                          <m:r>
                            <a:rPr lang="en-US" sz="2400" b="0" i="1" smtClean="0">
                              <a:latin typeface="Cambria Math"/>
                            </a:rPr>
                            <m:t>(2</m:t>
                          </m:r>
                          <m:r>
                            <a:rPr lang="en-US" sz="2400" b="0" i="1" smtClean="0">
                              <a:latin typeface="Cambria Math"/>
                              <a:ea typeface="Cambria Math"/>
                            </a:rPr>
                            <m:t>⋅18°)</m:t>
                          </m:r>
                        </m:e>
                      </m:func>
                    </m:oMath>
                  </m:oMathPara>
                </a14:m>
                <a:endParaRPr lang="en-US" sz="2400" i="1" dirty="0" smtClean="0"/>
              </a:p>
              <a:p>
                <a:pPr marL="0" indent="0">
                  <a:lnSpc>
                    <a:spcPct val="150000"/>
                  </a:lnSpc>
                  <a:buNone/>
                </a:pPr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f>
                        <m:fPr>
                          <m:ctrlPr>
                            <a:rPr lang="ru-RU" sz="2400" i="1" smtClean="0">
                              <a:latin typeface="Cambria Math"/>
                            </a:rPr>
                          </m:ctrlPr>
                        </m:fPr>
                        <m:num>
                          <m:func>
                            <m:funcPr>
                              <m:ctrlPr>
                                <a:rPr lang="en-US" sz="2400" b="0" i="1" smtClean="0">
                                  <a:latin typeface="Cambria Math"/>
                                </a:rPr>
                              </m:ctrlPr>
                            </m:funcPr>
                            <m:fName>
                              <m:r>
                                <a:rPr lang="en-US" sz="2400" b="0" i="1" smtClean="0">
                                  <a:latin typeface="Cambria Math"/>
                                </a:rPr>
                                <m:t>𝑐𝑜𝑠</m:t>
                              </m:r>
                            </m:fName>
                            <m:e>
                              <m:r>
                                <a:rPr lang="en-US" sz="2400" b="0" i="1" smtClean="0">
                                  <a:latin typeface="Cambria Math"/>
                                </a:rPr>
                                <m:t>36</m:t>
                              </m:r>
                              <m:r>
                                <a:rPr lang="en-US" sz="2400" b="0" i="1" smtClean="0">
                                  <a:latin typeface="Cambria Math"/>
                                  <a:ea typeface="Cambria Math"/>
                                </a:rPr>
                                <m:t>°+</m:t>
                              </m:r>
                              <m:sSup>
                                <m:sSupPr>
                                  <m:ctrlPr>
                                    <a:rPr lang="en-US" sz="2400" b="0" i="1" smtClean="0">
                                      <a:latin typeface="Cambria Math"/>
                                      <a:ea typeface="Cambria Math"/>
                                    </a:rPr>
                                  </m:ctrlPr>
                                </m:sSupPr>
                                <m:e>
                                  <m:r>
                                    <a:rPr lang="en-US" sz="2400" b="0" i="1" smtClean="0">
                                      <a:latin typeface="Cambria Math"/>
                                      <a:ea typeface="Cambria Math"/>
                                    </a:rPr>
                                    <m:t>𝑠𝑖𝑛</m:t>
                                  </m:r>
                                </m:e>
                                <m:sup>
                                  <m:r>
                                    <a:rPr lang="en-US" sz="2400" b="0" i="1" smtClean="0">
                                      <a:latin typeface="Cambria Math"/>
                                      <a:ea typeface="Cambria Math"/>
                                    </a:rPr>
                                    <m:t>2</m:t>
                                  </m:r>
                                </m:sup>
                              </m:sSup>
                              <m:r>
                                <a:rPr lang="en-US" sz="2400" b="0" i="1" smtClean="0">
                                  <a:latin typeface="Cambria Math"/>
                                  <a:ea typeface="Cambria Math"/>
                                </a:rPr>
                                <m:t>18°</m:t>
                              </m:r>
                            </m:e>
                          </m:func>
                        </m:num>
                        <m:den>
                          <m:func>
                            <m:funcPr>
                              <m:ctrlPr>
                                <a:rPr lang="en-US" sz="2400" b="0" i="1" smtClean="0">
                                  <a:latin typeface="Cambria Math"/>
                                </a:rPr>
                              </m:ctrlPr>
                            </m:funcPr>
                            <m:fName>
                              <m:r>
                                <a:rPr lang="en-US" sz="2400" b="0" i="1" smtClean="0">
                                  <a:latin typeface="Cambria Math"/>
                                </a:rPr>
                                <m:t>𝑐𝑜𝑠</m:t>
                              </m:r>
                            </m:fName>
                            <m:e>
                              <m:r>
                                <a:rPr lang="en-US" sz="2400" b="0" i="1" smtClean="0">
                                  <a:latin typeface="Cambria Math"/>
                                </a:rPr>
                                <m:t>18</m:t>
                              </m:r>
                              <m:r>
                                <a:rPr lang="en-US" sz="2400" b="0" i="1" smtClean="0">
                                  <a:latin typeface="Cambria Math"/>
                                  <a:ea typeface="Cambria Math"/>
                                </a:rPr>
                                <m:t>°</m:t>
                              </m:r>
                            </m:e>
                          </m:func>
                        </m:den>
                      </m:f>
                      <m:r>
                        <a:rPr lang="en-US" sz="2400" b="0" i="1" smtClean="0">
                          <a:latin typeface="Cambria Math"/>
                          <a:ea typeface="Cambria Math"/>
                        </a:rPr>
                        <m:t>=</m:t>
                      </m:r>
                      <m:f>
                        <m:fPr>
                          <m:ctrlPr>
                            <a:rPr lang="en-US" sz="2400" b="0" i="1" smtClean="0">
                              <a:latin typeface="Cambria Math"/>
                              <a:ea typeface="Cambria Math"/>
                            </a:rPr>
                          </m:ctrlPr>
                        </m:fPr>
                        <m:num>
                          <m:sSup>
                            <m:sSupPr>
                              <m:ctrlPr>
                                <a:rPr lang="en-US" sz="2400" b="0" i="1" smtClean="0">
                                  <a:latin typeface="Cambria Math"/>
                                </a:rPr>
                              </m:ctrlPr>
                            </m:sSupPr>
                            <m:e>
                              <m:r>
                                <a:rPr lang="en-US" sz="2400" b="0" i="1" smtClean="0">
                                  <a:latin typeface="Cambria Math"/>
                                </a:rPr>
                                <m:t>𝑐𝑜𝑠</m:t>
                              </m:r>
                            </m:e>
                            <m:sup>
                              <m:r>
                                <a:rPr lang="en-US" sz="2400" b="0" i="1" smtClean="0">
                                  <a:latin typeface="Cambria Math"/>
                                </a:rPr>
                                <m:t>2</m:t>
                              </m:r>
                            </m:sup>
                          </m:sSup>
                          <m:r>
                            <a:rPr lang="en-US" sz="2400" b="0" i="1" smtClean="0">
                              <a:latin typeface="Cambria Math"/>
                            </a:rPr>
                            <m:t>18</m:t>
                          </m:r>
                          <m:r>
                            <a:rPr lang="en-US" sz="2400" b="0" i="1" smtClean="0">
                              <a:latin typeface="Cambria Math"/>
                              <a:ea typeface="Cambria Math"/>
                            </a:rPr>
                            <m:t>°−</m:t>
                          </m:r>
                          <m:sSup>
                            <m:sSupPr>
                              <m:ctrlPr>
                                <a:rPr lang="en-US" sz="2400" b="0" i="1" smtClean="0">
                                  <a:latin typeface="Cambria Math"/>
                                  <a:ea typeface="Cambria Math"/>
                                </a:rPr>
                              </m:ctrlPr>
                            </m:sSupPr>
                            <m:e>
                              <m:r>
                                <a:rPr lang="en-US" sz="2400" b="0" i="1" smtClean="0">
                                  <a:latin typeface="Cambria Math"/>
                                  <a:ea typeface="Cambria Math"/>
                                </a:rPr>
                                <m:t>𝑠𝑖𝑛</m:t>
                              </m:r>
                            </m:e>
                            <m:sup>
                              <m:r>
                                <a:rPr lang="en-US" sz="2400" b="0" i="1" smtClean="0">
                                  <a:latin typeface="Cambria Math"/>
                                  <a:ea typeface="Cambria Math"/>
                                </a:rPr>
                                <m:t>2</m:t>
                              </m:r>
                            </m:sup>
                          </m:sSup>
                          <m:r>
                            <a:rPr lang="en-US" sz="2400" b="0" i="1" smtClean="0">
                              <a:latin typeface="Cambria Math"/>
                              <a:ea typeface="Cambria Math"/>
                            </a:rPr>
                            <m:t>18°</m:t>
                          </m:r>
                          <m:r>
                            <a:rPr lang="en-US" sz="2400" b="0" i="1" dirty="0" smtClean="0">
                              <a:latin typeface="Cambria Math"/>
                            </a:rPr>
                            <m:t>+</m:t>
                          </m:r>
                          <m:sSup>
                            <m:sSupPr>
                              <m:ctrlPr>
                                <a:rPr lang="en-US" sz="2400" b="0" i="1" dirty="0" smtClean="0">
                                  <a:latin typeface="Cambria Math"/>
                                </a:rPr>
                              </m:ctrlPr>
                            </m:sSupPr>
                            <m:e>
                              <m:r>
                                <a:rPr lang="en-US" sz="2400" b="0" i="1" dirty="0" smtClean="0">
                                  <a:latin typeface="Cambria Math"/>
                                </a:rPr>
                                <m:t>𝑠𝑖𝑛</m:t>
                              </m:r>
                            </m:e>
                            <m:sup>
                              <m:r>
                                <a:rPr lang="en-US" sz="2400" b="0" i="1" dirty="0" smtClean="0">
                                  <a:latin typeface="Cambria Math"/>
                                </a:rPr>
                                <m:t>2</m:t>
                              </m:r>
                            </m:sup>
                          </m:sSup>
                          <m:r>
                            <a:rPr lang="en-US" sz="2400" b="0" i="1" dirty="0" smtClean="0">
                              <a:latin typeface="Cambria Math"/>
                            </a:rPr>
                            <m:t>18</m:t>
                          </m:r>
                          <m:r>
                            <a:rPr lang="en-US" sz="2400" b="0" i="1" dirty="0" smtClean="0">
                              <a:latin typeface="Cambria Math"/>
                              <a:ea typeface="Cambria Math"/>
                            </a:rPr>
                            <m:t>°</m:t>
                          </m:r>
                        </m:num>
                        <m:den>
                          <m:func>
                            <m:funcPr>
                              <m:ctrlPr>
                                <a:rPr lang="en-US" sz="2400" b="0" i="1" smtClean="0">
                                  <a:latin typeface="Cambria Math"/>
                                  <a:ea typeface="Cambria Math"/>
                                </a:rPr>
                              </m:ctrlPr>
                            </m:funcPr>
                            <m:fName>
                              <m:r>
                                <m:rPr>
                                  <m:sty m:val="p"/>
                                </m:rPr>
                                <a:rPr lang="en-US" sz="2400" b="0" i="0" smtClean="0">
                                  <a:latin typeface="Cambria Math"/>
                                  <a:ea typeface="Cambria Math"/>
                                </a:rPr>
                                <m:t>cos</m:t>
                              </m:r>
                            </m:fName>
                            <m:e>
                              <m:r>
                                <a:rPr lang="en-US" sz="2400" b="0" i="1" smtClean="0">
                                  <a:latin typeface="Cambria Math"/>
                                  <a:ea typeface="Cambria Math"/>
                                </a:rPr>
                                <m:t>18°</m:t>
                              </m:r>
                            </m:e>
                          </m:func>
                        </m:den>
                      </m:f>
                      <m:r>
                        <a:rPr lang="en-US" sz="2400" b="0" i="1" smtClean="0">
                          <a:latin typeface="Cambria Math"/>
                          <a:ea typeface="Cambria Math"/>
                        </a:rPr>
                        <m:t>=</m:t>
                      </m:r>
                      <m:func>
                        <m:funcPr>
                          <m:ctrlPr>
                            <a:rPr lang="en-US" sz="2400" b="0" i="1" smtClean="0">
                              <a:latin typeface="Cambria Math"/>
                              <a:ea typeface="Cambria Math"/>
                            </a:rPr>
                          </m:ctrlPr>
                        </m:funcPr>
                        <m:fName>
                          <m:r>
                            <a:rPr lang="en-US" sz="2400" b="0" i="1" smtClean="0">
                              <a:latin typeface="Cambria Math"/>
                              <a:ea typeface="Cambria Math"/>
                            </a:rPr>
                            <m:t>𝑐𝑜𝑠</m:t>
                          </m:r>
                        </m:fName>
                        <m:e>
                          <m:r>
                            <a:rPr lang="en-US" sz="2400" b="0" i="1" smtClean="0">
                              <a:latin typeface="Cambria Math"/>
                              <a:ea typeface="Cambria Math"/>
                            </a:rPr>
                            <m:t>18°</m:t>
                          </m:r>
                        </m:e>
                      </m:func>
                    </m:oMath>
                  </m:oMathPara>
                </a14:m>
                <a:endParaRPr lang="en-US" sz="2400" i="1" dirty="0" smtClean="0"/>
              </a:p>
              <a:p>
                <a:pPr marL="0" indent="0">
                  <a:lnSpc>
                    <a:spcPct val="150000"/>
                  </a:lnSpc>
                  <a:buNone/>
                </a:pPr>
                <a:r>
                  <a:rPr lang="ru-RU" sz="2400" dirty="0" smtClean="0"/>
                  <a:t>Ответ: </a:t>
                </a:r>
                <a14:m>
                  <m:oMath xmlns:m="http://schemas.openxmlformats.org/officeDocument/2006/math">
                    <m:func>
                      <m:funcPr>
                        <m:ctrlPr>
                          <a:rPr lang="en-US" sz="2400" b="0" i="1" smtClean="0">
                            <a:latin typeface="Cambria Math"/>
                            <a:ea typeface="Cambria Math"/>
                          </a:rPr>
                        </m:ctrlPr>
                      </m:funcPr>
                      <m:fName>
                        <m:r>
                          <a:rPr lang="en-US" sz="2400" b="0" i="1" smtClean="0">
                            <a:latin typeface="Cambria Math"/>
                            <a:ea typeface="Cambria Math"/>
                          </a:rPr>
                          <m:t>𝑐𝑜𝑠</m:t>
                        </m:r>
                      </m:fName>
                      <m:e>
                        <m:r>
                          <a:rPr lang="en-US" sz="2400" b="0" i="1" smtClean="0">
                            <a:latin typeface="Cambria Math"/>
                            <a:ea typeface="Cambria Math"/>
                          </a:rPr>
                          <m:t>18°</m:t>
                        </m:r>
                      </m:e>
                    </m:func>
                    <m:r>
                      <a:rPr lang="ru-RU" sz="2400" b="0" i="0" smtClean="0">
                        <a:latin typeface="Cambria Math"/>
                        <a:ea typeface="Cambria Math"/>
                      </a:rPr>
                      <m:t>.</m:t>
                    </m:r>
                  </m:oMath>
                </a14:m>
                <a:endParaRPr lang="ru-RU" sz="2400" dirty="0"/>
              </a:p>
            </p:txBody>
          </p:sp>
        </mc:Choice>
        <mc:Fallback xmlns="">
          <p:sp>
            <p:nvSpPr>
              <p:cNvPr id="3" name="Объект 2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xfrm>
                <a:off x="395536" y="771550"/>
                <a:ext cx="8229600" cy="4032448"/>
              </a:xfrm>
              <a:blipFill rotWithShape="1">
                <a:blip r:embed="rId2"/>
                <a:stretch>
                  <a:fillRect l="-1185" t="-1210"/>
                </a:stretch>
              </a:blipFill>
            </p:spPr>
            <p:txBody>
              <a:bodyPr/>
              <a:lstStyle/>
              <a:p>
                <a:r>
                  <a:rPr lang="ru-RU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4" name="TextBox 3"/>
              <p:cNvSpPr txBox="1"/>
              <p:nvPr/>
            </p:nvSpPr>
            <p:spPr>
              <a:xfrm>
                <a:off x="5436096" y="648822"/>
                <a:ext cx="2594428" cy="369332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func>
                        <m:funcPr>
                          <m:ctrlPr>
                            <a:rPr lang="en-US" b="0" i="1" smtClean="0">
                              <a:solidFill>
                                <a:schemeClr val="tx1"/>
                              </a:solidFill>
                              <a:latin typeface="Cambria Math"/>
                            </a:rPr>
                          </m:ctrlPr>
                        </m:funcPr>
                        <m:fName>
                          <m:r>
                            <a:rPr lang="en-US" b="0" i="1" smtClean="0">
                              <a:solidFill>
                                <a:schemeClr val="tx1"/>
                              </a:solidFill>
                              <a:latin typeface="Cambria Math"/>
                            </a:rPr>
                            <m:t>𝑐𝑜𝑠</m:t>
                          </m:r>
                        </m:fName>
                        <m:e>
                          <m:r>
                            <a:rPr lang="en-US" b="0" i="1" smtClean="0">
                              <a:solidFill>
                                <a:schemeClr val="tx1"/>
                              </a:solidFill>
                              <a:latin typeface="Cambria Math"/>
                            </a:rPr>
                            <m:t>2</m:t>
                          </m:r>
                          <m:r>
                            <a:rPr lang="en-US" b="0" i="1" smtClean="0">
                              <a:solidFill>
                                <a:schemeClr val="tx1"/>
                              </a:solidFill>
                              <a:latin typeface="Cambria Math"/>
                            </a:rPr>
                            <m:t>𝑥</m:t>
                          </m:r>
                        </m:e>
                      </m:func>
                      <m:r>
                        <a:rPr lang="en-US" b="0" i="1" smtClean="0">
                          <a:solidFill>
                            <a:schemeClr val="tx1"/>
                          </a:solidFill>
                          <a:latin typeface="Cambria Math"/>
                        </a:rPr>
                        <m:t>=</m:t>
                      </m:r>
                      <m:sSup>
                        <m:sSupPr>
                          <m:ctrlPr>
                            <a:rPr lang="en-US" b="0" i="1" smtClean="0">
                              <a:solidFill>
                                <a:schemeClr val="tx1"/>
                              </a:solidFill>
                              <a:latin typeface="Cambria Math"/>
                            </a:rPr>
                          </m:ctrlPr>
                        </m:sSupPr>
                        <m:e>
                          <m:r>
                            <a:rPr lang="en-US" b="0" i="1" smtClean="0">
                              <a:solidFill>
                                <a:schemeClr val="tx1"/>
                              </a:solidFill>
                              <a:latin typeface="Cambria Math"/>
                            </a:rPr>
                            <m:t>𝑐𝑜𝑠</m:t>
                          </m:r>
                        </m:e>
                        <m:sup>
                          <m:r>
                            <a:rPr lang="en-US" b="0" i="1" smtClean="0">
                              <a:solidFill>
                                <a:schemeClr val="tx1"/>
                              </a:solidFill>
                              <a:latin typeface="Cambria Math"/>
                            </a:rPr>
                            <m:t>2</m:t>
                          </m:r>
                        </m:sup>
                      </m:sSup>
                      <m:r>
                        <a:rPr lang="en-US" b="0" i="1" smtClean="0">
                          <a:solidFill>
                            <a:schemeClr val="tx1"/>
                          </a:solidFill>
                          <a:latin typeface="Cambria Math"/>
                        </a:rPr>
                        <m:t>𝑥</m:t>
                      </m:r>
                      <m:r>
                        <a:rPr lang="en-US" b="0" i="1" smtClean="0">
                          <a:solidFill>
                            <a:schemeClr val="tx1"/>
                          </a:solidFill>
                          <a:latin typeface="Cambria Math"/>
                        </a:rPr>
                        <m:t>−</m:t>
                      </m:r>
                      <m:sSup>
                        <m:sSupPr>
                          <m:ctrlPr>
                            <a:rPr lang="en-US" b="0" i="1" smtClean="0">
                              <a:solidFill>
                                <a:schemeClr val="tx1"/>
                              </a:solidFill>
                              <a:latin typeface="Cambria Math"/>
                            </a:rPr>
                          </m:ctrlPr>
                        </m:sSupPr>
                        <m:e>
                          <m:r>
                            <a:rPr lang="en-US" b="0" i="1" smtClean="0">
                              <a:solidFill>
                                <a:schemeClr val="tx1"/>
                              </a:solidFill>
                              <a:latin typeface="Cambria Math"/>
                            </a:rPr>
                            <m:t>𝑠𝑖𝑛</m:t>
                          </m:r>
                        </m:e>
                        <m:sup>
                          <m:r>
                            <a:rPr lang="en-US" b="0" i="1" smtClean="0">
                              <a:solidFill>
                                <a:schemeClr val="tx1"/>
                              </a:solidFill>
                              <a:latin typeface="Cambria Math"/>
                            </a:rPr>
                            <m:t>2</m:t>
                          </m:r>
                        </m:sup>
                      </m:sSup>
                      <m:r>
                        <a:rPr lang="en-US" b="0" i="1" smtClean="0">
                          <a:solidFill>
                            <a:schemeClr val="tx1"/>
                          </a:solidFill>
                          <a:latin typeface="Cambria Math"/>
                        </a:rPr>
                        <m:t>𝑥</m:t>
                      </m:r>
                    </m:oMath>
                  </m:oMathPara>
                </a14:m>
                <a:endParaRPr lang="ru-RU" sz="1400" i="1" dirty="0">
                  <a:solidFill>
                    <a:schemeClr val="tx1"/>
                  </a:solidFill>
                </a:endParaRPr>
              </a:p>
            </p:txBody>
          </p:sp>
        </mc:Choice>
        <mc:Fallback xmlns="">
          <p:sp>
            <p:nvSpPr>
              <p:cNvPr id="4" name="TextBox 3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436096" y="648822"/>
                <a:ext cx="2594428" cy="369332"/>
              </a:xfrm>
              <a:prstGeom prst="rect">
                <a:avLst/>
              </a:prstGeom>
              <a:blipFill rotWithShape="1">
                <a:blip r:embed="rId3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ru-RU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5" name="TextBox 4"/>
              <p:cNvSpPr txBox="1"/>
              <p:nvPr/>
            </p:nvSpPr>
            <p:spPr>
              <a:xfrm>
                <a:off x="3324408" y="2433197"/>
                <a:ext cx="3013902" cy="461665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2400" b="0" i="1" smtClean="0">
                          <a:latin typeface="Cambria Math"/>
                        </a:rPr>
                        <m:t>=</m:t>
                      </m:r>
                      <m:sSup>
                        <m:sSupPr>
                          <m:ctrlPr>
                            <a:rPr lang="en-US" sz="2400" b="0" i="1" smtClean="0">
                              <a:latin typeface="Cambria Math"/>
                            </a:rPr>
                          </m:ctrlPr>
                        </m:sSupPr>
                        <m:e>
                          <m:r>
                            <a:rPr lang="en-US" sz="2400" b="0" i="1" smtClean="0">
                              <a:latin typeface="Cambria Math"/>
                            </a:rPr>
                            <m:t>𝑐𝑜𝑠</m:t>
                          </m:r>
                        </m:e>
                        <m:sup>
                          <m:r>
                            <a:rPr lang="en-US" sz="2400" b="0" i="1" smtClean="0">
                              <a:latin typeface="Cambria Math"/>
                            </a:rPr>
                            <m:t>2</m:t>
                          </m:r>
                        </m:sup>
                      </m:sSup>
                      <m:r>
                        <a:rPr lang="en-US" sz="2400" b="0" i="1" smtClean="0">
                          <a:latin typeface="Cambria Math"/>
                        </a:rPr>
                        <m:t>18</m:t>
                      </m:r>
                      <m:r>
                        <a:rPr lang="en-US" sz="2400" b="0" i="1" smtClean="0">
                          <a:latin typeface="Cambria Math"/>
                          <a:ea typeface="Cambria Math"/>
                        </a:rPr>
                        <m:t>°−</m:t>
                      </m:r>
                      <m:sSup>
                        <m:sSupPr>
                          <m:ctrlPr>
                            <a:rPr lang="en-US" sz="2400" b="0" i="1" smtClean="0">
                              <a:latin typeface="Cambria Math"/>
                              <a:ea typeface="Cambria Math"/>
                            </a:rPr>
                          </m:ctrlPr>
                        </m:sSupPr>
                        <m:e>
                          <m:r>
                            <a:rPr lang="en-US" sz="2400" b="0" i="1" smtClean="0">
                              <a:latin typeface="Cambria Math"/>
                              <a:ea typeface="Cambria Math"/>
                            </a:rPr>
                            <m:t>𝑠𝑖𝑛</m:t>
                          </m:r>
                        </m:e>
                        <m:sup>
                          <m:r>
                            <a:rPr lang="en-US" sz="2400" b="0" i="1" smtClean="0">
                              <a:latin typeface="Cambria Math"/>
                              <a:ea typeface="Cambria Math"/>
                            </a:rPr>
                            <m:t>2</m:t>
                          </m:r>
                        </m:sup>
                      </m:sSup>
                      <m:r>
                        <a:rPr lang="en-US" sz="2400" b="0" i="1" smtClean="0">
                          <a:latin typeface="Cambria Math"/>
                          <a:ea typeface="Cambria Math"/>
                        </a:rPr>
                        <m:t>18°</m:t>
                      </m:r>
                    </m:oMath>
                  </m:oMathPara>
                </a14:m>
                <a:endParaRPr lang="ru-RU" dirty="0"/>
              </a:p>
            </p:txBody>
          </p:sp>
        </mc:Choice>
        <mc:Fallback xmlns="">
          <p:sp>
            <p:nvSpPr>
              <p:cNvPr id="5" name="TextBox 4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324408" y="2433197"/>
                <a:ext cx="3013902" cy="461665"/>
              </a:xfrm>
              <a:prstGeom prst="rect">
                <a:avLst/>
              </a:prstGeom>
              <a:blipFill rotWithShape="1">
                <a:blip r:embed="rId4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ru-RU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146224643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5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2" dur="5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7" dur="500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4" grpId="0"/>
      <p:bldP spid="5" grpId="0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539552" y="0"/>
            <a:ext cx="8229600" cy="857250"/>
          </a:xfrm>
        </p:spPr>
        <p:txBody>
          <a:bodyPr/>
          <a:lstStyle/>
          <a:p>
            <a:r>
              <a:rPr lang="ru-RU" dirty="0" smtClean="0"/>
              <a:t>Пример:</a:t>
            </a:r>
            <a:endParaRPr lang="ru-RU" dirty="0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" name="Объект 2"/>
              <p:cNvSpPr>
                <a:spLocks noGrp="1"/>
              </p:cNvSpPr>
              <p:nvPr>
                <p:ph idx="1"/>
              </p:nvPr>
            </p:nvSpPr>
            <p:spPr>
              <a:xfrm>
                <a:off x="323528" y="1059582"/>
                <a:ext cx="8496944" cy="3816424"/>
              </a:xfrm>
            </p:spPr>
            <p:txBody>
              <a:bodyPr>
                <a:normAutofit fontScale="92500"/>
              </a:bodyPr>
              <a:lstStyle/>
              <a:p>
                <a:pPr marL="0" indent="0">
                  <a:buNone/>
                </a:pPr>
                <a:r>
                  <a:rPr lang="ru-RU" sz="2400" dirty="0" smtClean="0"/>
                  <a:t>Вычислить </a:t>
                </a:r>
              </a:p>
              <a:p>
                <a:pPr marL="0" indent="0">
                  <a:buNone/>
                </a:pPr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sSup>
                        <m:sSupPr>
                          <m:ctrlPr>
                            <a:rPr lang="ru-RU" sz="2400" i="1" smtClean="0">
                              <a:latin typeface="Cambria Math"/>
                            </a:rPr>
                          </m:ctrlPr>
                        </m:sSupPr>
                        <m:e>
                          <m:d>
                            <m:dPr>
                              <m:ctrlPr>
                                <a:rPr lang="ru-RU" sz="2400" i="1" smtClean="0">
                                  <a:latin typeface="Cambria Math"/>
                                </a:rPr>
                              </m:ctrlPr>
                            </m:dPr>
                            <m:e>
                              <m:func>
                                <m:funcPr>
                                  <m:ctrlPr>
                                    <a:rPr lang="en-US" sz="2400" b="0" i="1" smtClean="0">
                                      <a:latin typeface="Cambria Math"/>
                                    </a:rPr>
                                  </m:ctrlPr>
                                </m:funcPr>
                                <m:fName>
                                  <m:r>
                                    <a:rPr lang="en-US" sz="2400" b="0" i="1" smtClean="0">
                                      <a:latin typeface="Cambria Math"/>
                                    </a:rPr>
                                    <m:t>𝑐𝑜𝑠</m:t>
                                  </m:r>
                                </m:fName>
                                <m:e>
                                  <m:r>
                                    <a:rPr lang="en-US" sz="2400" b="0" i="1" smtClean="0">
                                      <a:latin typeface="Cambria Math"/>
                                    </a:rPr>
                                    <m:t>75</m:t>
                                  </m:r>
                                  <m:r>
                                    <a:rPr lang="en-US" sz="2400" b="0" i="1" smtClean="0">
                                      <a:latin typeface="Cambria Math"/>
                                      <a:ea typeface="Cambria Math"/>
                                    </a:rPr>
                                    <m:t>°</m:t>
                                  </m:r>
                                </m:e>
                              </m:func>
                              <m:r>
                                <a:rPr lang="en-US" sz="2400" b="0" i="1" smtClean="0">
                                  <a:latin typeface="Cambria Math"/>
                                </a:rPr>
                                <m:t>−</m:t>
                              </m:r>
                              <m:func>
                                <m:funcPr>
                                  <m:ctrlPr>
                                    <a:rPr lang="en-US" sz="2400" b="0" i="1" smtClean="0">
                                      <a:latin typeface="Cambria Math"/>
                                    </a:rPr>
                                  </m:ctrlPr>
                                </m:funcPr>
                                <m:fName>
                                  <m:r>
                                    <a:rPr lang="en-US" sz="2400" b="0" i="1" smtClean="0">
                                      <a:latin typeface="Cambria Math"/>
                                    </a:rPr>
                                    <m:t>𝑠𝑖𝑛</m:t>
                                  </m:r>
                                </m:fName>
                                <m:e>
                                  <m:r>
                                    <a:rPr lang="en-US" sz="2400" b="0" i="1" smtClean="0">
                                      <a:latin typeface="Cambria Math"/>
                                    </a:rPr>
                                    <m:t>75</m:t>
                                  </m:r>
                                  <m:r>
                                    <a:rPr lang="en-US" sz="2400" b="0" i="1" smtClean="0">
                                      <a:latin typeface="Cambria Math"/>
                                      <a:ea typeface="Cambria Math"/>
                                    </a:rPr>
                                    <m:t>°</m:t>
                                  </m:r>
                                </m:e>
                              </m:func>
                            </m:e>
                          </m:d>
                        </m:e>
                        <m:sup>
                          <m:r>
                            <a:rPr lang="ru-RU" sz="2400" b="0" i="1" smtClean="0">
                              <a:latin typeface="Cambria Math"/>
                            </a:rPr>
                            <m:t>2</m:t>
                          </m:r>
                        </m:sup>
                      </m:sSup>
                      <m:r>
                        <a:rPr lang="en-US" sz="2400" b="0" i="1" smtClean="0">
                          <a:latin typeface="Cambria Math"/>
                        </a:rPr>
                        <m:t>.</m:t>
                      </m:r>
                    </m:oMath>
                  </m:oMathPara>
                </a14:m>
                <a:endParaRPr lang="en-US" sz="2400" dirty="0" smtClean="0"/>
              </a:p>
              <a:p>
                <a:pPr marL="0" indent="0">
                  <a:buNone/>
                </a:pPr>
                <a:r>
                  <a:rPr lang="ru-RU" sz="2400" dirty="0" smtClean="0"/>
                  <a:t>Решение:</a:t>
                </a:r>
              </a:p>
              <a:p>
                <a:pPr marL="0" indent="0">
                  <a:buNone/>
                </a:pPr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sSup>
                        <m:sSupPr>
                          <m:ctrlPr>
                            <a:rPr lang="ru-RU" sz="2400" i="1" smtClean="0">
                              <a:latin typeface="Cambria Math"/>
                            </a:rPr>
                          </m:ctrlPr>
                        </m:sSupPr>
                        <m:e>
                          <m:d>
                            <m:dPr>
                              <m:ctrlPr>
                                <a:rPr lang="ru-RU" sz="2400" i="1" smtClean="0">
                                  <a:latin typeface="Cambria Math"/>
                                </a:rPr>
                              </m:ctrlPr>
                            </m:dPr>
                            <m:e>
                              <m:func>
                                <m:funcPr>
                                  <m:ctrlPr>
                                    <a:rPr lang="en-US" sz="2400" b="0" i="1" smtClean="0">
                                      <a:latin typeface="Cambria Math"/>
                                    </a:rPr>
                                  </m:ctrlPr>
                                </m:funcPr>
                                <m:fName>
                                  <m:r>
                                    <a:rPr lang="en-US" sz="2400" b="0" i="1" smtClean="0">
                                      <a:latin typeface="Cambria Math"/>
                                    </a:rPr>
                                    <m:t>𝑐𝑜𝑠</m:t>
                                  </m:r>
                                </m:fName>
                                <m:e>
                                  <m:r>
                                    <a:rPr lang="en-US" sz="2400" b="0" i="1" smtClean="0">
                                      <a:latin typeface="Cambria Math"/>
                                    </a:rPr>
                                    <m:t>75</m:t>
                                  </m:r>
                                  <m:r>
                                    <a:rPr lang="en-US" sz="2400" b="0" i="1" smtClean="0">
                                      <a:latin typeface="Cambria Math"/>
                                      <a:ea typeface="Cambria Math"/>
                                    </a:rPr>
                                    <m:t>°</m:t>
                                  </m:r>
                                </m:e>
                              </m:func>
                              <m:r>
                                <a:rPr lang="en-US" sz="2400" b="0" i="1" smtClean="0">
                                  <a:latin typeface="Cambria Math"/>
                                </a:rPr>
                                <m:t>−</m:t>
                              </m:r>
                              <m:func>
                                <m:funcPr>
                                  <m:ctrlPr>
                                    <a:rPr lang="en-US" sz="2400" b="0" i="1" smtClean="0">
                                      <a:latin typeface="Cambria Math"/>
                                    </a:rPr>
                                  </m:ctrlPr>
                                </m:funcPr>
                                <m:fName>
                                  <m:r>
                                    <a:rPr lang="en-US" sz="2400" b="0" i="1" smtClean="0">
                                      <a:latin typeface="Cambria Math"/>
                                    </a:rPr>
                                    <m:t>𝑠𝑖𝑛</m:t>
                                  </m:r>
                                </m:fName>
                                <m:e>
                                  <m:r>
                                    <a:rPr lang="en-US" sz="2400" b="0" i="1" smtClean="0">
                                      <a:latin typeface="Cambria Math"/>
                                    </a:rPr>
                                    <m:t>75</m:t>
                                  </m:r>
                                  <m:r>
                                    <a:rPr lang="en-US" sz="2400" b="0" i="1" smtClean="0">
                                      <a:latin typeface="Cambria Math"/>
                                      <a:ea typeface="Cambria Math"/>
                                    </a:rPr>
                                    <m:t>°</m:t>
                                  </m:r>
                                </m:e>
                              </m:func>
                            </m:e>
                          </m:d>
                        </m:e>
                        <m:sup>
                          <m:r>
                            <a:rPr lang="ru-RU" sz="2400" b="0" i="1" smtClean="0">
                              <a:latin typeface="Cambria Math"/>
                            </a:rPr>
                            <m:t>2</m:t>
                          </m:r>
                        </m:sup>
                      </m:sSup>
                      <m:r>
                        <a:rPr lang="en-US" sz="2400" b="0" i="1" smtClean="0">
                          <a:latin typeface="Cambria Math"/>
                        </a:rPr>
                        <m:t>=</m:t>
                      </m:r>
                      <m:sSup>
                        <m:sSupPr>
                          <m:ctrlPr>
                            <a:rPr lang="en-US" sz="2400" b="0" i="1" smtClean="0">
                              <a:latin typeface="Cambria Math"/>
                            </a:rPr>
                          </m:ctrlPr>
                        </m:sSupPr>
                        <m:e>
                          <m:r>
                            <a:rPr lang="en-US" sz="2400" b="0" i="1" smtClean="0">
                              <a:latin typeface="Cambria Math"/>
                            </a:rPr>
                            <m:t>𝑐𝑜𝑠</m:t>
                          </m:r>
                        </m:e>
                        <m:sup>
                          <m:r>
                            <a:rPr lang="en-US" sz="2400" b="0" i="1" smtClean="0">
                              <a:latin typeface="Cambria Math"/>
                            </a:rPr>
                            <m:t>2</m:t>
                          </m:r>
                        </m:sup>
                      </m:sSup>
                      <m:r>
                        <a:rPr lang="en-US" sz="2400" b="0" i="1" smtClean="0">
                          <a:latin typeface="Cambria Math"/>
                        </a:rPr>
                        <m:t>75</m:t>
                      </m:r>
                      <m:r>
                        <a:rPr lang="en-US" sz="2400" b="0" i="1" smtClean="0">
                          <a:latin typeface="Cambria Math"/>
                          <a:ea typeface="Cambria Math"/>
                        </a:rPr>
                        <m:t>°</m:t>
                      </m:r>
                      <m:r>
                        <a:rPr lang="ru-RU" sz="2400" b="0" i="1" smtClean="0">
                          <a:latin typeface="Cambria Math"/>
                          <a:ea typeface="Cambria Math"/>
                        </a:rPr>
                        <m:t>−</m:t>
                      </m:r>
                      <m:r>
                        <a:rPr lang="en-US" sz="2400" b="0" i="1" smtClean="0">
                          <a:latin typeface="Cambria Math"/>
                          <a:ea typeface="Cambria Math"/>
                        </a:rPr>
                        <m:t>2</m:t>
                      </m:r>
                      <m:func>
                        <m:funcPr>
                          <m:ctrlPr>
                            <a:rPr lang="en-US" sz="2400" b="0" i="1" smtClean="0">
                              <a:latin typeface="Cambria Math"/>
                              <a:ea typeface="Cambria Math"/>
                            </a:rPr>
                          </m:ctrlPr>
                        </m:funcPr>
                        <m:fName>
                          <m:r>
                            <a:rPr lang="en-US" sz="2400" b="0" i="1" smtClean="0">
                              <a:latin typeface="Cambria Math"/>
                              <a:ea typeface="Cambria Math"/>
                            </a:rPr>
                            <m:t>𝑐𝑜𝑠</m:t>
                          </m:r>
                        </m:fName>
                        <m:e>
                          <m:r>
                            <a:rPr lang="en-US" sz="2400" b="0" i="1" smtClean="0">
                              <a:latin typeface="Cambria Math"/>
                              <a:ea typeface="Cambria Math"/>
                            </a:rPr>
                            <m:t>75°⋅</m:t>
                          </m:r>
                          <m:func>
                            <m:funcPr>
                              <m:ctrlPr>
                                <a:rPr lang="en-US" sz="2400" b="0" i="1" smtClean="0">
                                  <a:latin typeface="Cambria Math"/>
                                  <a:ea typeface="Cambria Math"/>
                                </a:rPr>
                              </m:ctrlPr>
                            </m:funcPr>
                            <m:fName>
                              <m:r>
                                <a:rPr lang="en-US" sz="2400" b="0" i="1" smtClean="0">
                                  <a:latin typeface="Cambria Math"/>
                                  <a:ea typeface="Cambria Math"/>
                                </a:rPr>
                                <m:t>𝑠𝑖𝑛</m:t>
                              </m:r>
                            </m:fName>
                            <m:e>
                              <m:r>
                                <a:rPr lang="en-US" sz="2400" b="0" i="1" smtClean="0">
                                  <a:latin typeface="Cambria Math"/>
                                  <a:ea typeface="Cambria Math"/>
                                </a:rPr>
                                <m:t>75°</m:t>
                              </m:r>
                            </m:e>
                          </m:func>
                        </m:e>
                      </m:func>
                      <m:r>
                        <a:rPr lang="en-US" sz="2400" b="0" i="1" smtClean="0">
                          <a:latin typeface="Cambria Math"/>
                          <a:ea typeface="Cambria Math"/>
                        </a:rPr>
                        <m:t>+</m:t>
                      </m:r>
                      <m:sSup>
                        <m:sSupPr>
                          <m:ctrlPr>
                            <a:rPr lang="en-US" sz="2400" b="0" i="1" smtClean="0">
                              <a:latin typeface="Cambria Math"/>
                              <a:ea typeface="Cambria Math"/>
                            </a:rPr>
                          </m:ctrlPr>
                        </m:sSupPr>
                        <m:e>
                          <m:r>
                            <a:rPr lang="en-US" sz="2400" b="0" i="1" smtClean="0">
                              <a:latin typeface="Cambria Math"/>
                              <a:ea typeface="Cambria Math"/>
                            </a:rPr>
                            <m:t>𝑠𝑖𝑛</m:t>
                          </m:r>
                        </m:e>
                        <m:sup>
                          <m:r>
                            <a:rPr lang="en-US" sz="2400" b="0" i="1" smtClean="0">
                              <a:latin typeface="Cambria Math"/>
                              <a:ea typeface="Cambria Math"/>
                            </a:rPr>
                            <m:t>2</m:t>
                          </m:r>
                        </m:sup>
                      </m:sSup>
                      <m:r>
                        <a:rPr lang="en-US" sz="2400" b="0" i="1" smtClean="0">
                          <a:latin typeface="Cambria Math"/>
                          <a:ea typeface="Cambria Math"/>
                        </a:rPr>
                        <m:t>75°</m:t>
                      </m:r>
                      <m:r>
                        <a:rPr lang="ru-RU" sz="2400" b="0" i="1" smtClean="0">
                          <a:latin typeface="Cambria Math"/>
                          <a:ea typeface="Cambria Math"/>
                        </a:rPr>
                        <m:t>=</m:t>
                      </m:r>
                    </m:oMath>
                  </m:oMathPara>
                </a14:m>
                <a:endParaRPr lang="en-US" sz="2400" i="1" dirty="0" smtClean="0"/>
              </a:p>
              <a:p>
                <a:pPr marL="0" indent="0">
                  <a:buNone/>
                </a:pPr>
                <a:endParaRPr lang="en-US" sz="2400" i="1" dirty="0"/>
              </a:p>
              <a:p>
                <a:pPr marL="0" indent="0">
                  <a:buNone/>
                </a:pPr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func>
                        <m:funcPr>
                          <m:ctrlPr>
                            <a:rPr lang="en-US" sz="2400" b="0" i="1" smtClean="0">
                              <a:latin typeface="Cambria Math"/>
                            </a:rPr>
                          </m:ctrlPr>
                        </m:funcPr>
                        <m:fName>
                          <m:r>
                            <a:rPr lang="en-US" sz="2400" b="0" i="1" smtClean="0">
                              <a:latin typeface="Cambria Math"/>
                            </a:rPr>
                            <m:t>𝑠𝑖𝑛</m:t>
                          </m:r>
                        </m:fName>
                        <m:e>
                          <m:r>
                            <a:rPr lang="en-US" sz="2400" b="0" i="1" smtClean="0">
                              <a:latin typeface="Cambria Math"/>
                            </a:rPr>
                            <m:t>150</m:t>
                          </m:r>
                          <m:r>
                            <a:rPr lang="en-US" sz="2400" b="0" i="1" smtClean="0">
                              <a:latin typeface="Cambria Math"/>
                              <a:ea typeface="Cambria Math"/>
                            </a:rPr>
                            <m:t>°=</m:t>
                          </m:r>
                          <m:func>
                            <m:funcPr>
                              <m:ctrlPr>
                                <a:rPr lang="en-US" sz="2400" b="0" i="1" smtClean="0">
                                  <a:latin typeface="Cambria Math"/>
                                  <a:ea typeface="Cambria Math"/>
                                </a:rPr>
                              </m:ctrlPr>
                            </m:funcPr>
                            <m:fName>
                              <m:r>
                                <a:rPr lang="en-US" sz="2400" b="0" i="1" smtClean="0">
                                  <a:latin typeface="Cambria Math"/>
                                  <a:ea typeface="Cambria Math"/>
                                </a:rPr>
                                <m:t>𝑠𝑖𝑛</m:t>
                              </m:r>
                            </m:fName>
                            <m:e>
                              <m:d>
                                <m:dPr>
                                  <m:ctrlPr>
                                    <a:rPr lang="en-US" sz="2400" b="0" i="1" smtClean="0">
                                      <a:latin typeface="Cambria Math"/>
                                      <a:ea typeface="Cambria Math"/>
                                    </a:rPr>
                                  </m:ctrlPr>
                                </m:dPr>
                                <m:e>
                                  <m:r>
                                    <a:rPr lang="en-US" sz="2400" b="0" i="1" smtClean="0">
                                      <a:latin typeface="Cambria Math"/>
                                      <a:ea typeface="Cambria Math"/>
                                    </a:rPr>
                                    <m:t>90°+60°</m:t>
                                  </m:r>
                                </m:e>
                              </m:d>
                              <m:r>
                                <a:rPr lang="en-US" sz="2400" b="0" i="1" smtClean="0">
                                  <a:latin typeface="Cambria Math"/>
                                  <a:ea typeface="Cambria Math"/>
                                </a:rPr>
                                <m:t>=</m:t>
                              </m:r>
                              <m:func>
                                <m:funcPr>
                                  <m:ctrlPr>
                                    <a:rPr lang="en-US" sz="2400" b="0" i="1" smtClean="0">
                                      <a:latin typeface="Cambria Math"/>
                                      <a:ea typeface="Cambria Math"/>
                                    </a:rPr>
                                  </m:ctrlPr>
                                </m:funcPr>
                                <m:fName>
                                  <m:r>
                                    <a:rPr lang="en-US" sz="2400" b="0" i="1" smtClean="0">
                                      <a:latin typeface="Cambria Math"/>
                                      <a:ea typeface="Cambria Math"/>
                                    </a:rPr>
                                    <m:t>𝑐𝑜𝑠</m:t>
                                  </m:r>
                                </m:fName>
                                <m:e>
                                  <m:r>
                                    <a:rPr lang="en-US" sz="2400" b="0" i="1" smtClean="0">
                                      <a:latin typeface="Cambria Math"/>
                                      <a:ea typeface="Cambria Math"/>
                                    </a:rPr>
                                    <m:t>60°</m:t>
                                  </m:r>
                                </m:e>
                              </m:func>
                            </m:e>
                          </m:func>
                          <m:r>
                            <a:rPr lang="en-US" sz="2400" b="0" i="1" smtClean="0">
                              <a:latin typeface="Cambria Math"/>
                              <a:ea typeface="Cambria Math"/>
                            </a:rPr>
                            <m:t>=</m:t>
                          </m:r>
                          <m:f>
                            <m:fPr>
                              <m:ctrlPr>
                                <a:rPr lang="en-US" sz="2400" b="0" i="1" smtClean="0">
                                  <a:latin typeface="Cambria Math"/>
                                  <a:ea typeface="Cambria Math"/>
                                </a:rPr>
                              </m:ctrlPr>
                            </m:fPr>
                            <m:num>
                              <m:r>
                                <a:rPr lang="en-US" sz="2400" b="0" i="1" smtClean="0">
                                  <a:latin typeface="Cambria Math"/>
                                  <a:ea typeface="Cambria Math"/>
                                </a:rPr>
                                <m:t>1</m:t>
                              </m:r>
                            </m:num>
                            <m:den>
                              <m:r>
                                <a:rPr lang="en-US" sz="2400" b="0" i="1" smtClean="0">
                                  <a:latin typeface="Cambria Math"/>
                                  <a:ea typeface="Cambria Math"/>
                                </a:rPr>
                                <m:t>2</m:t>
                              </m:r>
                            </m:den>
                          </m:f>
                        </m:e>
                      </m:func>
                    </m:oMath>
                  </m:oMathPara>
                </a14:m>
                <a:endParaRPr lang="en-US" sz="2400" i="1" dirty="0" smtClean="0"/>
              </a:p>
              <a:p>
                <a:pPr marL="0" indent="0">
                  <a:buNone/>
                </a:pPr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sSup>
                        <m:sSupPr>
                          <m:ctrlPr>
                            <a:rPr lang="ru-RU" sz="2400" i="1" smtClean="0">
                              <a:latin typeface="Cambria Math"/>
                            </a:rPr>
                          </m:ctrlPr>
                        </m:sSupPr>
                        <m:e>
                          <m:d>
                            <m:dPr>
                              <m:ctrlPr>
                                <a:rPr lang="ru-RU" sz="2400" i="1" smtClean="0">
                                  <a:latin typeface="Cambria Math"/>
                                </a:rPr>
                              </m:ctrlPr>
                            </m:dPr>
                            <m:e>
                              <m:func>
                                <m:funcPr>
                                  <m:ctrlPr>
                                    <a:rPr lang="en-US" sz="2400" b="0" i="1" smtClean="0">
                                      <a:latin typeface="Cambria Math"/>
                                    </a:rPr>
                                  </m:ctrlPr>
                                </m:funcPr>
                                <m:fName>
                                  <m:r>
                                    <a:rPr lang="en-US" sz="2400" b="0" i="1" smtClean="0">
                                      <a:latin typeface="Cambria Math"/>
                                    </a:rPr>
                                    <m:t>𝑐𝑜𝑠</m:t>
                                  </m:r>
                                </m:fName>
                                <m:e>
                                  <m:r>
                                    <a:rPr lang="en-US" sz="2400" b="0" i="1" smtClean="0">
                                      <a:latin typeface="Cambria Math"/>
                                    </a:rPr>
                                    <m:t>75</m:t>
                                  </m:r>
                                  <m:r>
                                    <a:rPr lang="en-US" sz="2400" b="0" i="1" smtClean="0">
                                      <a:latin typeface="Cambria Math"/>
                                      <a:ea typeface="Cambria Math"/>
                                    </a:rPr>
                                    <m:t>°</m:t>
                                  </m:r>
                                </m:e>
                              </m:func>
                              <m:r>
                                <a:rPr lang="en-US" sz="2400" b="0" i="1" smtClean="0">
                                  <a:latin typeface="Cambria Math"/>
                                </a:rPr>
                                <m:t>−</m:t>
                              </m:r>
                              <m:func>
                                <m:funcPr>
                                  <m:ctrlPr>
                                    <a:rPr lang="en-US" sz="2400" b="0" i="1" smtClean="0">
                                      <a:latin typeface="Cambria Math"/>
                                    </a:rPr>
                                  </m:ctrlPr>
                                </m:funcPr>
                                <m:fName>
                                  <m:r>
                                    <a:rPr lang="en-US" sz="2400" b="0" i="1" smtClean="0">
                                      <a:latin typeface="Cambria Math"/>
                                    </a:rPr>
                                    <m:t>𝑠𝑖𝑛</m:t>
                                  </m:r>
                                </m:fName>
                                <m:e>
                                  <m:r>
                                    <a:rPr lang="en-US" sz="2400" b="0" i="1" smtClean="0">
                                      <a:latin typeface="Cambria Math"/>
                                    </a:rPr>
                                    <m:t>75</m:t>
                                  </m:r>
                                  <m:r>
                                    <a:rPr lang="en-US" sz="2400" b="0" i="1" smtClean="0">
                                      <a:latin typeface="Cambria Math"/>
                                      <a:ea typeface="Cambria Math"/>
                                    </a:rPr>
                                    <m:t>°</m:t>
                                  </m:r>
                                </m:e>
                              </m:func>
                            </m:e>
                          </m:d>
                        </m:e>
                        <m:sup>
                          <m:r>
                            <a:rPr lang="ru-RU" sz="2400" b="0" i="1" smtClean="0">
                              <a:latin typeface="Cambria Math"/>
                            </a:rPr>
                            <m:t>2</m:t>
                          </m:r>
                        </m:sup>
                      </m:sSup>
                      <m:r>
                        <a:rPr lang="en-US" sz="2400" b="0" i="1" smtClean="0">
                          <a:latin typeface="Cambria Math"/>
                        </a:rPr>
                        <m:t>=1−</m:t>
                      </m:r>
                      <m:f>
                        <m:fPr>
                          <m:ctrlPr>
                            <a:rPr lang="en-US" sz="2400" b="0" i="1" smtClean="0">
                              <a:latin typeface="Cambria Math"/>
                              <a:ea typeface="Cambria Math"/>
                            </a:rPr>
                          </m:ctrlPr>
                        </m:fPr>
                        <m:num>
                          <m:r>
                            <a:rPr lang="en-US" sz="2400" b="0" i="1" smtClean="0">
                              <a:latin typeface="Cambria Math"/>
                              <a:ea typeface="Cambria Math"/>
                            </a:rPr>
                            <m:t>1</m:t>
                          </m:r>
                        </m:num>
                        <m:den>
                          <m:r>
                            <a:rPr lang="en-US" sz="2400" b="0" i="1" smtClean="0">
                              <a:latin typeface="Cambria Math"/>
                              <a:ea typeface="Cambria Math"/>
                            </a:rPr>
                            <m:t>2</m:t>
                          </m:r>
                        </m:den>
                      </m:f>
                      <m:r>
                        <a:rPr lang="en-US" sz="2400" b="0" i="1" smtClean="0">
                          <a:latin typeface="Cambria Math"/>
                          <a:ea typeface="Cambria Math"/>
                        </a:rPr>
                        <m:t>=</m:t>
                      </m:r>
                      <m:f>
                        <m:fPr>
                          <m:ctrlPr>
                            <a:rPr lang="en-US" sz="2400" b="0" i="1" smtClean="0">
                              <a:latin typeface="Cambria Math"/>
                              <a:ea typeface="Cambria Math"/>
                            </a:rPr>
                          </m:ctrlPr>
                        </m:fPr>
                        <m:num>
                          <m:r>
                            <a:rPr lang="en-US" sz="2400" b="0" i="1" smtClean="0">
                              <a:latin typeface="Cambria Math"/>
                              <a:ea typeface="Cambria Math"/>
                            </a:rPr>
                            <m:t>1</m:t>
                          </m:r>
                        </m:num>
                        <m:den>
                          <m:r>
                            <a:rPr lang="en-US" sz="2400" b="0" i="1" smtClean="0">
                              <a:latin typeface="Cambria Math"/>
                              <a:ea typeface="Cambria Math"/>
                            </a:rPr>
                            <m:t>2</m:t>
                          </m:r>
                        </m:den>
                      </m:f>
                    </m:oMath>
                  </m:oMathPara>
                </a14:m>
                <a:endParaRPr lang="en-US" sz="2400" i="1" dirty="0" smtClean="0"/>
              </a:p>
              <a:p>
                <a:pPr marL="0" indent="0">
                  <a:buNone/>
                </a:pPr>
                <a:r>
                  <a:rPr lang="ru-RU" sz="2400" dirty="0" smtClean="0"/>
                  <a:t>Ответ: </a:t>
                </a:r>
                <a14:m>
                  <m:oMath xmlns:m="http://schemas.openxmlformats.org/officeDocument/2006/math">
                    <m:f>
                      <m:fPr>
                        <m:ctrlPr>
                          <a:rPr lang="en-US" sz="2400" b="0" i="1" smtClean="0">
                            <a:latin typeface="Cambria Math"/>
                            <a:ea typeface="Cambria Math"/>
                          </a:rPr>
                        </m:ctrlPr>
                      </m:fPr>
                      <m:num>
                        <m:r>
                          <a:rPr lang="en-US" sz="2400" b="0" i="1" smtClean="0">
                            <a:latin typeface="Cambria Math"/>
                            <a:ea typeface="Cambria Math"/>
                          </a:rPr>
                          <m:t>1</m:t>
                        </m:r>
                      </m:num>
                      <m:den>
                        <m:r>
                          <a:rPr lang="en-US" sz="2400" b="0" i="1" smtClean="0">
                            <a:latin typeface="Cambria Math"/>
                            <a:ea typeface="Cambria Math"/>
                          </a:rPr>
                          <m:t>2</m:t>
                        </m:r>
                      </m:den>
                    </m:f>
                    <m:r>
                      <a:rPr lang="ru-RU" sz="2400" b="0" i="1" smtClean="0">
                        <a:latin typeface="Cambria Math"/>
                        <a:ea typeface="Cambria Math"/>
                      </a:rPr>
                      <m:t>.</m:t>
                    </m:r>
                  </m:oMath>
                </a14:m>
                <a:endParaRPr lang="ru-RU" sz="2400" dirty="0"/>
              </a:p>
              <a:p>
                <a:pPr marL="0" indent="0">
                  <a:buNone/>
                </a:pPr>
                <a:endParaRPr lang="ru-RU" sz="2400" i="1" dirty="0"/>
              </a:p>
            </p:txBody>
          </p:sp>
        </mc:Choice>
        <mc:Fallback xmlns="">
          <p:sp>
            <p:nvSpPr>
              <p:cNvPr id="3" name="Объект 2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xfrm>
                <a:off x="323528" y="1059582"/>
                <a:ext cx="8496944" cy="3816424"/>
              </a:xfrm>
              <a:blipFill rotWithShape="1">
                <a:blip r:embed="rId2"/>
                <a:stretch>
                  <a:fillRect l="-861" t="-958"/>
                </a:stretch>
              </a:blipFill>
            </p:spPr>
            <p:txBody>
              <a:bodyPr/>
              <a:lstStyle/>
              <a:p>
                <a:r>
                  <a:rPr lang="ru-RU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4" name="TextBox 3"/>
              <p:cNvSpPr txBox="1"/>
              <p:nvPr/>
            </p:nvSpPr>
            <p:spPr>
              <a:xfrm>
                <a:off x="5524807" y="802908"/>
                <a:ext cx="2733119" cy="369332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p>
                        <m:sSupPr>
                          <m:ctrlPr>
                            <a:rPr lang="ru-RU" i="1" smtClean="0">
                              <a:latin typeface="Cambria Math"/>
                            </a:rPr>
                          </m:ctrlPr>
                        </m:sSupPr>
                        <m:e>
                          <m:r>
                            <a:rPr lang="en-US" b="0" i="1" smtClean="0">
                              <a:latin typeface="Cambria Math"/>
                            </a:rPr>
                            <m:t>(</m:t>
                          </m:r>
                          <m:r>
                            <a:rPr lang="en-US" b="0" i="1" smtClean="0">
                              <a:latin typeface="Cambria Math"/>
                            </a:rPr>
                            <m:t>𝑎</m:t>
                          </m:r>
                          <m:r>
                            <a:rPr lang="en-US" b="0" i="1" smtClean="0">
                              <a:latin typeface="Cambria Math"/>
                            </a:rPr>
                            <m:t>−</m:t>
                          </m:r>
                          <m:r>
                            <a:rPr lang="en-US" b="0" i="1" smtClean="0">
                              <a:latin typeface="Cambria Math"/>
                            </a:rPr>
                            <m:t>𝑏</m:t>
                          </m:r>
                          <m:r>
                            <a:rPr lang="en-US" b="0" i="1" smtClean="0">
                              <a:latin typeface="Cambria Math"/>
                            </a:rPr>
                            <m:t>)</m:t>
                          </m:r>
                        </m:e>
                        <m:sup>
                          <m:r>
                            <a:rPr lang="en-US" b="0" i="1" smtClean="0">
                              <a:latin typeface="Cambria Math"/>
                            </a:rPr>
                            <m:t>2</m:t>
                          </m:r>
                        </m:sup>
                      </m:sSup>
                      <m:r>
                        <a:rPr lang="en-US" b="0" i="1" smtClean="0">
                          <a:latin typeface="Cambria Math"/>
                        </a:rPr>
                        <m:t>=</m:t>
                      </m:r>
                      <m:sSup>
                        <m:sSupPr>
                          <m:ctrlPr>
                            <a:rPr lang="en-US" b="0" i="1" smtClean="0">
                              <a:latin typeface="Cambria Math"/>
                            </a:rPr>
                          </m:ctrlPr>
                        </m:sSupPr>
                        <m:e>
                          <m:r>
                            <a:rPr lang="en-US" b="0" i="1" smtClean="0">
                              <a:latin typeface="Cambria Math"/>
                            </a:rPr>
                            <m:t>𝑎</m:t>
                          </m:r>
                        </m:e>
                        <m:sup>
                          <m:r>
                            <a:rPr lang="en-US" b="0" i="1" smtClean="0">
                              <a:latin typeface="Cambria Math"/>
                            </a:rPr>
                            <m:t>2</m:t>
                          </m:r>
                        </m:sup>
                      </m:sSup>
                      <m:r>
                        <a:rPr lang="en-US" b="0" i="1" smtClean="0">
                          <a:latin typeface="Cambria Math"/>
                        </a:rPr>
                        <m:t>−2</m:t>
                      </m:r>
                      <m:r>
                        <a:rPr lang="en-US" b="0" i="1" smtClean="0">
                          <a:latin typeface="Cambria Math"/>
                        </a:rPr>
                        <m:t>𝑎𝑏</m:t>
                      </m:r>
                      <m:r>
                        <a:rPr lang="en-US" b="0" i="1" smtClean="0">
                          <a:latin typeface="Cambria Math"/>
                        </a:rPr>
                        <m:t>+</m:t>
                      </m:r>
                      <m:sSup>
                        <m:sSupPr>
                          <m:ctrlPr>
                            <a:rPr lang="en-US" b="0" i="1" smtClean="0">
                              <a:latin typeface="Cambria Math"/>
                            </a:rPr>
                          </m:ctrlPr>
                        </m:sSupPr>
                        <m:e>
                          <m:r>
                            <a:rPr lang="en-US" b="0" i="1" smtClean="0">
                              <a:latin typeface="Cambria Math"/>
                            </a:rPr>
                            <m:t>𝑏</m:t>
                          </m:r>
                        </m:e>
                        <m:sup>
                          <m:r>
                            <a:rPr lang="en-US" b="0" i="1" smtClean="0">
                              <a:latin typeface="Cambria Math"/>
                            </a:rPr>
                            <m:t>2</m:t>
                          </m:r>
                        </m:sup>
                      </m:sSup>
                    </m:oMath>
                  </m:oMathPara>
                </a14:m>
                <a:endParaRPr lang="ru-RU" dirty="0"/>
              </a:p>
            </p:txBody>
          </p:sp>
        </mc:Choice>
        <mc:Fallback xmlns="">
          <p:sp>
            <p:nvSpPr>
              <p:cNvPr id="4" name="TextBox 3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524807" y="802908"/>
                <a:ext cx="2733119" cy="369332"/>
              </a:xfrm>
              <a:prstGeom prst="rect">
                <a:avLst/>
              </a:prstGeom>
              <a:blipFill rotWithShape="1">
                <a:blip r:embed="rId3"/>
                <a:stretch>
                  <a:fillRect b="-13333"/>
                </a:stretch>
              </a:blipFill>
            </p:spPr>
            <p:txBody>
              <a:bodyPr/>
              <a:lstStyle/>
              <a:p>
                <a:r>
                  <a:rPr lang="ru-RU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5" name="TextBox 4"/>
              <p:cNvSpPr txBox="1"/>
              <p:nvPr/>
            </p:nvSpPr>
            <p:spPr>
              <a:xfrm>
                <a:off x="5972367" y="618242"/>
                <a:ext cx="2084160" cy="369332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sSup>
                        <m:sSupPr>
                          <m:ctrlPr>
                            <a:rPr lang="ru-RU" i="1" smtClean="0">
                              <a:latin typeface="Cambria Math"/>
                            </a:rPr>
                          </m:ctrlPr>
                        </m:sSupPr>
                        <m:e>
                          <m:r>
                            <a:rPr lang="en-US" b="0" i="1" smtClean="0">
                              <a:latin typeface="Cambria Math"/>
                            </a:rPr>
                            <m:t>𝑠𝑖𝑛</m:t>
                          </m:r>
                        </m:e>
                        <m:sup>
                          <m:r>
                            <a:rPr lang="en-US" b="0" i="1" smtClean="0">
                              <a:latin typeface="Cambria Math"/>
                            </a:rPr>
                            <m:t>2</m:t>
                          </m:r>
                        </m:sup>
                      </m:sSup>
                      <m:r>
                        <a:rPr lang="en-US" b="0" i="1" smtClean="0">
                          <a:latin typeface="Cambria Math"/>
                        </a:rPr>
                        <m:t>𝑥</m:t>
                      </m:r>
                      <m:r>
                        <a:rPr lang="en-US" b="0" i="1" smtClean="0">
                          <a:latin typeface="Cambria Math"/>
                        </a:rPr>
                        <m:t>+</m:t>
                      </m:r>
                      <m:sSup>
                        <m:sSupPr>
                          <m:ctrlPr>
                            <a:rPr lang="en-US" b="0" i="1" smtClean="0">
                              <a:latin typeface="Cambria Math"/>
                            </a:rPr>
                          </m:ctrlPr>
                        </m:sSupPr>
                        <m:e>
                          <m:r>
                            <a:rPr lang="en-US" b="0" i="1" smtClean="0">
                              <a:latin typeface="Cambria Math"/>
                            </a:rPr>
                            <m:t>𝑐𝑜𝑠</m:t>
                          </m:r>
                        </m:e>
                        <m:sup>
                          <m:r>
                            <a:rPr lang="en-US" b="0" i="1" smtClean="0">
                              <a:latin typeface="Cambria Math"/>
                            </a:rPr>
                            <m:t>2</m:t>
                          </m:r>
                        </m:sup>
                      </m:sSup>
                      <m:r>
                        <a:rPr lang="en-US" b="0" i="1" smtClean="0">
                          <a:latin typeface="Cambria Math"/>
                        </a:rPr>
                        <m:t>𝑥</m:t>
                      </m:r>
                      <m:r>
                        <a:rPr lang="en-US" b="0" i="1" smtClean="0">
                          <a:latin typeface="Cambria Math"/>
                        </a:rPr>
                        <m:t>=1</m:t>
                      </m:r>
                    </m:oMath>
                  </m:oMathPara>
                </a14:m>
                <a:endParaRPr lang="ru-RU" dirty="0"/>
              </a:p>
            </p:txBody>
          </p:sp>
        </mc:Choice>
        <mc:Fallback xmlns="">
          <p:sp>
            <p:nvSpPr>
              <p:cNvPr id="5" name="TextBox 4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972367" y="618242"/>
                <a:ext cx="2084160" cy="369332"/>
              </a:xfrm>
              <a:prstGeom prst="rect">
                <a:avLst/>
              </a:prstGeom>
              <a:blipFill rotWithShape="1">
                <a:blip r:embed="rId4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ru-RU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6" name="TextBox 5"/>
              <p:cNvSpPr txBox="1"/>
              <p:nvPr/>
            </p:nvSpPr>
            <p:spPr>
              <a:xfrm>
                <a:off x="5972367" y="915566"/>
                <a:ext cx="2555201" cy="369332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func>
                        <m:funcPr>
                          <m:ctrlPr>
                            <a:rPr lang="en-US" b="0" i="1" smtClean="0">
                              <a:solidFill>
                                <a:schemeClr val="tx1"/>
                              </a:solidFill>
                              <a:latin typeface="Cambria Math"/>
                            </a:rPr>
                          </m:ctrlPr>
                        </m:funcPr>
                        <m:fName>
                          <m:r>
                            <a:rPr lang="en-US" b="0" i="1" smtClean="0">
                              <a:solidFill>
                                <a:schemeClr val="tx1"/>
                              </a:solidFill>
                              <a:latin typeface="Cambria Math"/>
                            </a:rPr>
                            <m:t>𝑠𝑖𝑛</m:t>
                          </m:r>
                        </m:fName>
                        <m:e>
                          <m:r>
                            <a:rPr lang="en-US" b="0" i="1" smtClean="0">
                              <a:solidFill>
                                <a:schemeClr val="tx1"/>
                              </a:solidFill>
                              <a:latin typeface="Cambria Math"/>
                            </a:rPr>
                            <m:t>2</m:t>
                          </m:r>
                          <m:r>
                            <a:rPr lang="en-US" b="0" i="1" smtClean="0">
                              <a:solidFill>
                                <a:schemeClr val="tx1"/>
                              </a:solidFill>
                              <a:latin typeface="Cambria Math"/>
                            </a:rPr>
                            <m:t>𝑥</m:t>
                          </m:r>
                        </m:e>
                      </m:func>
                      <m:r>
                        <a:rPr lang="en-US" b="0" i="1" smtClean="0">
                          <a:solidFill>
                            <a:schemeClr val="tx1"/>
                          </a:solidFill>
                          <a:latin typeface="Cambria Math"/>
                        </a:rPr>
                        <m:t>=2</m:t>
                      </m:r>
                      <m:func>
                        <m:funcPr>
                          <m:ctrlPr>
                            <a:rPr lang="en-US" b="0" i="1" smtClean="0">
                              <a:solidFill>
                                <a:schemeClr val="tx1"/>
                              </a:solidFill>
                              <a:latin typeface="Cambria Math"/>
                            </a:rPr>
                          </m:ctrlPr>
                        </m:funcPr>
                        <m:fName>
                          <m:r>
                            <a:rPr lang="en-US" b="0" i="1" smtClean="0">
                              <a:solidFill>
                                <a:schemeClr val="tx1"/>
                              </a:solidFill>
                              <a:latin typeface="Cambria Math"/>
                            </a:rPr>
                            <m:t>𝑠𝑖𝑛</m:t>
                          </m:r>
                        </m:fName>
                        <m:e>
                          <m:r>
                            <a:rPr lang="en-US" b="0" i="1" smtClean="0">
                              <a:solidFill>
                                <a:schemeClr val="tx1"/>
                              </a:solidFill>
                              <a:latin typeface="Cambria Math"/>
                            </a:rPr>
                            <m:t>𝑥</m:t>
                          </m:r>
                        </m:e>
                      </m:func>
                      <m:r>
                        <a:rPr lang="en-US" b="0" i="1" smtClean="0">
                          <a:solidFill>
                            <a:schemeClr val="tx1"/>
                          </a:solidFill>
                          <a:latin typeface="Cambria Math"/>
                          <a:ea typeface="Cambria Math"/>
                        </a:rPr>
                        <m:t>⋅</m:t>
                      </m:r>
                      <m:func>
                        <m:funcPr>
                          <m:ctrlPr>
                            <a:rPr lang="en-US" b="0" i="1" smtClean="0">
                              <a:solidFill>
                                <a:schemeClr val="tx1"/>
                              </a:solidFill>
                              <a:latin typeface="Cambria Math"/>
                              <a:ea typeface="Cambria Math"/>
                            </a:rPr>
                          </m:ctrlPr>
                        </m:funcPr>
                        <m:fName>
                          <m:r>
                            <a:rPr lang="en-US" b="0" i="1" smtClean="0">
                              <a:solidFill>
                                <a:schemeClr val="tx1"/>
                              </a:solidFill>
                              <a:latin typeface="Cambria Math"/>
                              <a:ea typeface="Cambria Math"/>
                            </a:rPr>
                            <m:t>𝑐𝑜𝑠</m:t>
                          </m:r>
                        </m:fName>
                        <m:e>
                          <m:r>
                            <a:rPr lang="en-US" b="0" i="1" smtClean="0">
                              <a:solidFill>
                                <a:schemeClr val="tx1"/>
                              </a:solidFill>
                              <a:latin typeface="Cambria Math"/>
                              <a:ea typeface="Cambria Math"/>
                            </a:rPr>
                            <m:t>𝑥</m:t>
                          </m:r>
                        </m:e>
                      </m:func>
                    </m:oMath>
                  </m:oMathPara>
                </a14:m>
                <a:endParaRPr lang="ru-RU" sz="1400" i="1" dirty="0">
                  <a:solidFill>
                    <a:schemeClr val="tx1"/>
                  </a:solidFill>
                </a:endParaRPr>
              </a:p>
            </p:txBody>
          </p:sp>
        </mc:Choice>
        <mc:Fallback xmlns="">
          <p:sp>
            <p:nvSpPr>
              <p:cNvPr id="6" name="TextBox 5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972367" y="915566"/>
                <a:ext cx="2555201" cy="369332"/>
              </a:xfrm>
              <a:prstGeom prst="rect">
                <a:avLst/>
              </a:prstGeom>
              <a:blipFill rotWithShape="1">
                <a:blip r:embed="rId5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ru-RU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8" name="TextBox 7"/>
              <p:cNvSpPr txBox="1"/>
              <p:nvPr/>
            </p:nvSpPr>
            <p:spPr>
              <a:xfrm>
                <a:off x="323528" y="2571750"/>
                <a:ext cx="2202783" cy="461665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r>
                        <a:rPr lang="en-US" sz="2400" b="0" i="1" smtClean="0">
                          <a:latin typeface="Cambria Math"/>
                        </a:rPr>
                        <m:t>=1−</m:t>
                      </m:r>
                      <m:func>
                        <m:funcPr>
                          <m:ctrlPr>
                            <a:rPr lang="en-US" sz="2400" b="0" i="1" smtClean="0">
                              <a:latin typeface="Cambria Math"/>
                            </a:rPr>
                          </m:ctrlPr>
                        </m:funcPr>
                        <m:fName>
                          <m:r>
                            <a:rPr lang="en-US" sz="2400" b="0" i="1" smtClean="0">
                              <a:latin typeface="Cambria Math"/>
                            </a:rPr>
                            <m:t>𝑠𝑖𝑛</m:t>
                          </m:r>
                        </m:fName>
                        <m:e>
                          <m:r>
                            <a:rPr lang="en-US" sz="2400" b="0" i="1" smtClean="0">
                              <a:latin typeface="Cambria Math"/>
                            </a:rPr>
                            <m:t>150</m:t>
                          </m:r>
                          <m:r>
                            <a:rPr lang="en-US" sz="2400" b="0" i="1" smtClean="0">
                              <a:latin typeface="Cambria Math"/>
                              <a:ea typeface="Cambria Math"/>
                            </a:rPr>
                            <m:t>°</m:t>
                          </m:r>
                        </m:e>
                      </m:func>
                    </m:oMath>
                  </m:oMathPara>
                </a14:m>
                <a:endParaRPr lang="ru-RU" sz="2400" i="1" dirty="0"/>
              </a:p>
            </p:txBody>
          </p:sp>
        </mc:Choice>
        <mc:Fallback xmlns="">
          <p:sp>
            <p:nvSpPr>
              <p:cNvPr id="8" name="TextBox 7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23528" y="2571750"/>
                <a:ext cx="2202783" cy="461665"/>
              </a:xfrm>
              <a:prstGeom prst="rect">
                <a:avLst/>
              </a:prstGeom>
              <a:blipFill rotWithShape="1">
                <a:blip r:embed="rId6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ru-RU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9" name="TextBox 8"/>
              <p:cNvSpPr txBox="1"/>
              <p:nvPr/>
            </p:nvSpPr>
            <p:spPr>
              <a:xfrm>
                <a:off x="5845954" y="802908"/>
                <a:ext cx="2336986" cy="369332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func>
                        <m:funcPr>
                          <m:ctrlPr>
                            <a:rPr lang="en-US" b="0" i="1" smtClean="0">
                              <a:latin typeface="Cambria Math"/>
                            </a:rPr>
                          </m:ctrlPr>
                        </m:funcPr>
                        <m:fName>
                          <m:r>
                            <a:rPr lang="en-US" b="0" i="1" smtClean="0">
                              <a:latin typeface="Cambria Math"/>
                            </a:rPr>
                            <m:t>𝑠𝑖𝑛</m:t>
                          </m:r>
                        </m:fName>
                        <m:e>
                          <m:d>
                            <m:dPr>
                              <m:ctrlPr>
                                <a:rPr lang="en-US" b="0" i="1" smtClean="0">
                                  <a:latin typeface="Cambria Math"/>
                                </a:rPr>
                              </m:ctrlPr>
                            </m:dPr>
                            <m:e>
                              <m:r>
                                <a:rPr lang="en-US" b="0" i="1" smtClean="0">
                                  <a:latin typeface="Cambria Math"/>
                                </a:rPr>
                                <m:t>90</m:t>
                              </m:r>
                              <m:r>
                                <a:rPr lang="en-US" b="0" i="1" smtClean="0">
                                  <a:latin typeface="Cambria Math"/>
                                  <a:ea typeface="Cambria Math"/>
                                </a:rPr>
                                <m:t>°</m:t>
                              </m:r>
                              <m:r>
                                <a:rPr lang="en-US" b="0" i="1" smtClean="0">
                                  <a:latin typeface="Cambria Math"/>
                                </a:rPr>
                                <m:t>+</m:t>
                              </m:r>
                              <m:r>
                                <a:rPr lang="en-US" b="0" i="1" smtClean="0">
                                  <a:latin typeface="Cambria Math"/>
                                  <a:ea typeface="Cambria Math"/>
                                </a:rPr>
                                <m:t>𝛼</m:t>
                              </m:r>
                            </m:e>
                          </m:d>
                          <m:r>
                            <a:rPr lang="en-US" b="0" i="1" smtClean="0">
                              <a:latin typeface="Cambria Math"/>
                            </a:rPr>
                            <m:t>=</m:t>
                          </m:r>
                          <m:func>
                            <m:funcPr>
                              <m:ctrlPr>
                                <a:rPr lang="en-US" b="0" i="1" smtClean="0">
                                  <a:latin typeface="Cambria Math"/>
                                </a:rPr>
                              </m:ctrlPr>
                            </m:funcPr>
                            <m:fName>
                              <m:r>
                                <a:rPr lang="en-US" b="0" i="1" smtClean="0">
                                  <a:latin typeface="Cambria Math"/>
                                </a:rPr>
                                <m:t>𝑐𝑜𝑠</m:t>
                              </m:r>
                            </m:fName>
                            <m:e>
                              <m:r>
                                <a:rPr lang="en-US" b="0" i="1" smtClean="0">
                                  <a:latin typeface="Cambria Math"/>
                                  <a:ea typeface="Cambria Math"/>
                                </a:rPr>
                                <m:t>𝛼</m:t>
                              </m:r>
                            </m:e>
                          </m:func>
                        </m:e>
                      </m:func>
                    </m:oMath>
                  </m:oMathPara>
                </a14:m>
                <a:endParaRPr lang="ru-RU" i="1" dirty="0"/>
              </a:p>
            </p:txBody>
          </p:sp>
        </mc:Choice>
        <mc:Fallback xmlns="">
          <p:sp>
            <p:nvSpPr>
              <p:cNvPr id="9" name="TextBox 8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845954" y="802908"/>
                <a:ext cx="2336986" cy="369332"/>
              </a:xfrm>
              <a:prstGeom prst="rect">
                <a:avLst/>
              </a:prstGeom>
              <a:blipFill rotWithShape="1">
                <a:blip r:embed="rId7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ru-RU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172718432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1" presetClass="exit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5" dur="5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6" fill="hold">
                      <p:stCondLst>
                        <p:cond delay="indefinite"/>
                      </p:stCondLst>
                      <p:childTnLst>
                        <p:par>
                          <p:cTn id="37" fill="hold">
                            <p:stCondLst>
                              <p:cond delay="0"/>
                            </p:stCondLst>
                            <p:childTnLst>
                              <p:par>
                                <p:cTn id="38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0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1" fill="hold">
                      <p:stCondLst>
                        <p:cond delay="indefinite"/>
                      </p:stCondLst>
                      <p:childTnLst>
                        <p:par>
                          <p:cTn id="42" fill="hold">
                            <p:stCondLst>
                              <p:cond delay="0"/>
                            </p:stCondLst>
                            <p:childTnLst>
                              <p:par>
                                <p:cTn id="43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5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6" fill="hold">
                            <p:stCondLst>
                              <p:cond delay="500"/>
                            </p:stCondLst>
                            <p:childTnLst>
                              <p:par>
                                <p:cTn id="47" presetID="1" presetClass="exit" presetSubtype="0" fill="hold" grpId="1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9" fill="hold">
                            <p:stCondLst>
                              <p:cond delay="500"/>
                            </p:stCondLst>
                            <p:childTnLst>
                              <p:par>
                                <p:cTn id="50" presetID="1" presetClass="exit" presetSubtype="0" fill="hold" grpId="1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2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4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5" fill="hold">
                      <p:stCondLst>
                        <p:cond delay="indefinite"/>
                      </p:stCondLst>
                      <p:childTnLst>
                        <p:par>
                          <p:cTn id="56" fill="hold">
                            <p:stCondLst>
                              <p:cond delay="0"/>
                            </p:stCondLst>
                            <p:childTnLst>
                              <p:par>
                                <p:cTn id="57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9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0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2" dur="500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3" fill="hold">
                      <p:stCondLst>
                        <p:cond delay="indefinite"/>
                      </p:stCondLst>
                      <p:childTnLst>
                        <p:par>
                          <p:cTn id="64" fill="hold">
                            <p:stCondLst>
                              <p:cond delay="0"/>
                            </p:stCondLst>
                            <p:childTnLst>
                              <p:par>
                                <p:cTn id="6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7" dur="500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8" fill="hold">
                      <p:stCondLst>
                        <p:cond delay="indefinite"/>
                      </p:stCondLst>
                      <p:childTnLst>
                        <p:par>
                          <p:cTn id="69" fill="hold">
                            <p:stCondLst>
                              <p:cond delay="0"/>
                            </p:stCondLst>
                            <p:childTnLst>
                              <p:par>
                                <p:cTn id="7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2" dur="500"/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4" grpId="0"/>
      <p:bldP spid="4" grpId="1"/>
      <p:bldP spid="5" grpId="0"/>
      <p:bldP spid="5" grpId="1"/>
      <p:bldP spid="6" grpId="0"/>
      <p:bldP spid="6" grpId="1"/>
      <p:bldP spid="8" grpId="0"/>
      <p:bldP spid="9" grpId="0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395536" y="0"/>
            <a:ext cx="8229600" cy="857250"/>
          </a:xfrm>
        </p:spPr>
        <p:txBody>
          <a:bodyPr/>
          <a:lstStyle/>
          <a:p>
            <a:r>
              <a:rPr lang="ru-RU" dirty="0" smtClean="0"/>
              <a:t>Пример:</a:t>
            </a:r>
            <a:endParaRPr lang="ru-RU" dirty="0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" name="Объект 2"/>
              <p:cNvSpPr>
                <a:spLocks noGrp="1"/>
              </p:cNvSpPr>
              <p:nvPr>
                <p:ph idx="1"/>
              </p:nvPr>
            </p:nvSpPr>
            <p:spPr>
              <a:xfrm>
                <a:off x="251520" y="987574"/>
                <a:ext cx="8445624" cy="3816424"/>
              </a:xfrm>
            </p:spPr>
            <p:txBody>
              <a:bodyPr>
                <a:normAutofit/>
              </a:bodyPr>
              <a:lstStyle/>
              <a:p>
                <a:pPr marL="0" indent="0">
                  <a:buNone/>
                </a:pPr>
                <a:r>
                  <a:rPr lang="ru-RU" sz="2800" dirty="0" smtClean="0"/>
                  <a:t>Вычислить </a:t>
                </a:r>
                <a:endParaRPr lang="en-US" sz="2800" b="0" i="1" dirty="0" smtClean="0">
                  <a:latin typeface="Cambria Math"/>
                </a:endParaRPr>
              </a:p>
              <a:p>
                <a:pPr marL="0" indent="0">
                  <a:buNone/>
                </a:pPr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func>
                        <m:funcPr>
                          <m:ctrlPr>
                            <a:rPr lang="en-US" sz="2800" b="0" i="1" smtClean="0">
                              <a:latin typeface="Cambria Math"/>
                            </a:rPr>
                          </m:ctrlPr>
                        </m:funcPr>
                        <m:fName>
                          <m:r>
                            <a:rPr lang="en-US" sz="2800" b="0" i="1" smtClean="0">
                              <a:latin typeface="Cambria Math"/>
                            </a:rPr>
                            <m:t>𝑠𝑖𝑛</m:t>
                          </m:r>
                        </m:fName>
                        <m:e>
                          <m:f>
                            <m:fPr>
                              <m:ctrlPr>
                                <a:rPr lang="en-US" sz="2800" b="0" i="1" smtClean="0">
                                  <a:latin typeface="Cambria Math"/>
                                </a:rPr>
                              </m:ctrlPr>
                            </m:fPr>
                            <m:num>
                              <m:r>
                                <a:rPr lang="en-US" sz="2800" b="0" i="1" smtClean="0">
                                  <a:latin typeface="Cambria Math"/>
                                  <a:ea typeface="Cambria Math"/>
                                </a:rPr>
                                <m:t>𝜋</m:t>
                              </m:r>
                            </m:num>
                            <m:den>
                              <m:r>
                                <a:rPr lang="en-US" sz="2800" b="0" i="1" smtClean="0">
                                  <a:latin typeface="Cambria Math"/>
                                </a:rPr>
                                <m:t>8</m:t>
                              </m:r>
                            </m:den>
                          </m:f>
                          <m:r>
                            <a:rPr lang="en-US" sz="2800" b="0" i="1" smtClean="0">
                              <a:latin typeface="Cambria Math"/>
                              <a:ea typeface="Cambria Math"/>
                            </a:rPr>
                            <m:t>⋅</m:t>
                          </m:r>
                          <m:func>
                            <m:funcPr>
                              <m:ctrlPr>
                                <a:rPr lang="en-US" sz="2800" b="0" i="1" smtClean="0">
                                  <a:latin typeface="Cambria Math"/>
                                  <a:ea typeface="Cambria Math"/>
                                </a:rPr>
                              </m:ctrlPr>
                            </m:funcPr>
                            <m:fName>
                              <m:r>
                                <a:rPr lang="en-US" sz="2800" b="0" i="1" smtClean="0">
                                  <a:latin typeface="Cambria Math"/>
                                  <a:ea typeface="Cambria Math"/>
                                </a:rPr>
                                <m:t>𝑐𝑜𝑠</m:t>
                              </m:r>
                            </m:fName>
                            <m:e>
                              <m:f>
                                <m:fPr>
                                  <m:ctrlPr>
                                    <a:rPr lang="en-US" sz="2800" b="0" i="1" smtClean="0">
                                      <a:latin typeface="Cambria Math"/>
                                      <a:ea typeface="Cambria Math"/>
                                    </a:rPr>
                                  </m:ctrlPr>
                                </m:fPr>
                                <m:num>
                                  <m:r>
                                    <a:rPr lang="en-US" sz="2800" b="0" i="1" smtClean="0">
                                      <a:latin typeface="Cambria Math"/>
                                      <a:ea typeface="Cambria Math"/>
                                    </a:rPr>
                                    <m:t>𝜋</m:t>
                                  </m:r>
                                </m:num>
                                <m:den>
                                  <m:r>
                                    <a:rPr lang="en-US" sz="2800" b="0" i="1" smtClean="0">
                                      <a:latin typeface="Cambria Math"/>
                                      <a:ea typeface="Cambria Math"/>
                                    </a:rPr>
                                    <m:t>8</m:t>
                                  </m:r>
                                </m:den>
                              </m:f>
                            </m:e>
                          </m:func>
                          <m:r>
                            <a:rPr lang="ru-RU" sz="2800" b="0" i="1" smtClean="0">
                              <a:latin typeface="Cambria Math"/>
                              <a:ea typeface="Cambria Math"/>
                            </a:rPr>
                            <m:t>+</m:t>
                          </m:r>
                          <m:f>
                            <m:fPr>
                              <m:ctrlPr>
                                <a:rPr lang="en-US" sz="2800" b="0" i="1" smtClean="0">
                                  <a:latin typeface="Cambria Math"/>
                                  <a:ea typeface="Cambria Math"/>
                                </a:rPr>
                              </m:ctrlPr>
                            </m:fPr>
                            <m:num>
                              <m:r>
                                <a:rPr lang="en-US" sz="2800" b="0" i="1" smtClean="0">
                                  <a:latin typeface="Cambria Math"/>
                                  <a:ea typeface="Cambria Math"/>
                                </a:rPr>
                                <m:t>1</m:t>
                              </m:r>
                            </m:num>
                            <m:den>
                              <m:r>
                                <a:rPr lang="en-US" sz="2800" b="0" i="1" smtClean="0">
                                  <a:latin typeface="Cambria Math"/>
                                  <a:ea typeface="Cambria Math"/>
                                </a:rPr>
                                <m:t>4</m:t>
                              </m:r>
                            </m:den>
                          </m:f>
                          <m:r>
                            <a:rPr lang="en-US" sz="2800" b="0" i="1" smtClean="0">
                              <a:latin typeface="Cambria Math"/>
                              <a:ea typeface="Cambria Math"/>
                            </a:rPr>
                            <m:t>.</m:t>
                          </m:r>
                        </m:e>
                      </m:func>
                    </m:oMath>
                  </m:oMathPara>
                </a14:m>
                <a:endParaRPr lang="en-US" sz="2800" i="1" dirty="0" smtClean="0"/>
              </a:p>
              <a:p>
                <a:pPr marL="0" indent="0">
                  <a:buNone/>
                </a:pPr>
                <a:r>
                  <a:rPr lang="ru-RU" sz="2800" dirty="0" smtClean="0"/>
                  <a:t>Решение:</a:t>
                </a:r>
              </a:p>
              <a:p>
                <a:pPr marL="0" indent="0">
                  <a:buNone/>
                </a:pPr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f>
                        <m:fPr>
                          <m:ctrlPr>
                            <a:rPr lang="ru-RU" sz="2800" i="1" smtClean="0">
                              <a:latin typeface="Cambria Math"/>
                            </a:rPr>
                          </m:ctrlPr>
                        </m:fPr>
                        <m:num>
                          <m:r>
                            <a:rPr lang="ru-RU" sz="2800" b="0" i="1" smtClean="0">
                              <a:latin typeface="Cambria Math"/>
                            </a:rPr>
                            <m:t>1</m:t>
                          </m:r>
                        </m:num>
                        <m:den>
                          <m:r>
                            <a:rPr lang="ru-RU" sz="2800" b="0" i="1" smtClean="0">
                              <a:latin typeface="Cambria Math"/>
                            </a:rPr>
                            <m:t>2</m:t>
                          </m:r>
                        </m:den>
                      </m:f>
                      <m:r>
                        <a:rPr lang="ru-RU" sz="2800" i="1" smtClean="0">
                          <a:latin typeface="Cambria Math"/>
                          <a:ea typeface="Cambria Math"/>
                        </a:rPr>
                        <m:t>⋅</m:t>
                      </m:r>
                      <m:r>
                        <a:rPr lang="ru-RU" sz="2800" b="0" i="1" smtClean="0">
                          <a:latin typeface="Cambria Math"/>
                          <a:ea typeface="Cambria Math"/>
                        </a:rPr>
                        <m:t>2⋅</m:t>
                      </m:r>
                      <m:func>
                        <m:funcPr>
                          <m:ctrlPr>
                            <a:rPr lang="en-US" sz="2800" i="1">
                              <a:latin typeface="Cambria Math"/>
                            </a:rPr>
                          </m:ctrlPr>
                        </m:funcPr>
                        <m:fName>
                          <m:r>
                            <a:rPr lang="en-US" sz="2800" i="1">
                              <a:latin typeface="Cambria Math"/>
                            </a:rPr>
                            <m:t>𝑠𝑖𝑛</m:t>
                          </m:r>
                        </m:fName>
                        <m:e>
                          <m:f>
                            <m:fPr>
                              <m:ctrlPr>
                                <a:rPr lang="en-US" sz="2800" i="1">
                                  <a:latin typeface="Cambria Math"/>
                                </a:rPr>
                              </m:ctrlPr>
                            </m:fPr>
                            <m:num>
                              <m:r>
                                <a:rPr lang="en-US" sz="2800" i="1">
                                  <a:latin typeface="Cambria Math"/>
                                  <a:ea typeface="Cambria Math"/>
                                </a:rPr>
                                <m:t>𝜋</m:t>
                              </m:r>
                            </m:num>
                            <m:den>
                              <m:r>
                                <a:rPr lang="en-US" sz="2800" i="1">
                                  <a:latin typeface="Cambria Math"/>
                                </a:rPr>
                                <m:t>8</m:t>
                              </m:r>
                            </m:den>
                          </m:f>
                          <m:r>
                            <a:rPr lang="en-US" sz="2800" i="1">
                              <a:latin typeface="Cambria Math"/>
                              <a:ea typeface="Cambria Math"/>
                            </a:rPr>
                            <m:t>⋅</m:t>
                          </m:r>
                          <m:func>
                            <m:funcPr>
                              <m:ctrlPr>
                                <a:rPr lang="en-US" sz="2800" i="1">
                                  <a:latin typeface="Cambria Math"/>
                                  <a:ea typeface="Cambria Math"/>
                                </a:rPr>
                              </m:ctrlPr>
                            </m:funcPr>
                            <m:fName>
                              <m:r>
                                <a:rPr lang="en-US" sz="2800" i="1">
                                  <a:latin typeface="Cambria Math"/>
                                  <a:ea typeface="Cambria Math"/>
                                </a:rPr>
                                <m:t>𝑐𝑜𝑠</m:t>
                              </m:r>
                            </m:fName>
                            <m:e>
                              <m:f>
                                <m:fPr>
                                  <m:ctrlPr>
                                    <a:rPr lang="en-US" sz="2800" i="1">
                                      <a:latin typeface="Cambria Math"/>
                                      <a:ea typeface="Cambria Math"/>
                                    </a:rPr>
                                  </m:ctrlPr>
                                </m:fPr>
                                <m:num>
                                  <m:r>
                                    <a:rPr lang="en-US" sz="2800" i="1">
                                      <a:latin typeface="Cambria Math"/>
                                      <a:ea typeface="Cambria Math"/>
                                    </a:rPr>
                                    <m:t>𝜋</m:t>
                                  </m:r>
                                </m:num>
                                <m:den>
                                  <m:r>
                                    <a:rPr lang="en-US" sz="2800" i="1">
                                      <a:latin typeface="Cambria Math"/>
                                      <a:ea typeface="Cambria Math"/>
                                    </a:rPr>
                                    <m:t>8</m:t>
                                  </m:r>
                                </m:den>
                              </m:f>
                            </m:e>
                          </m:func>
                        </m:e>
                      </m:func>
                      <m:r>
                        <a:rPr lang="ru-RU" sz="2800" b="0" i="1" smtClean="0">
                          <a:latin typeface="Cambria Math"/>
                          <a:ea typeface="Cambria Math"/>
                        </a:rPr>
                        <m:t>+</m:t>
                      </m:r>
                      <m:f>
                        <m:fPr>
                          <m:ctrlPr>
                            <a:rPr lang="en-US" sz="2800" b="0" i="1" smtClean="0">
                              <a:latin typeface="Cambria Math"/>
                              <a:ea typeface="Cambria Math"/>
                            </a:rPr>
                          </m:ctrlPr>
                        </m:fPr>
                        <m:num>
                          <m:r>
                            <a:rPr lang="en-US" sz="2800" b="0" i="1" smtClean="0">
                              <a:latin typeface="Cambria Math"/>
                              <a:ea typeface="Cambria Math"/>
                            </a:rPr>
                            <m:t>1</m:t>
                          </m:r>
                        </m:num>
                        <m:den>
                          <m:r>
                            <a:rPr lang="en-US" sz="2800" b="0" i="1" smtClean="0">
                              <a:latin typeface="Cambria Math"/>
                              <a:ea typeface="Cambria Math"/>
                            </a:rPr>
                            <m:t>4</m:t>
                          </m:r>
                        </m:den>
                      </m:f>
                    </m:oMath>
                  </m:oMathPara>
                </a14:m>
                <a:endParaRPr lang="en-US" sz="2800" dirty="0" smtClean="0"/>
              </a:p>
              <a:p>
                <a:pPr marL="0" indent="0">
                  <a:buNone/>
                </a:pPr>
                <a:endParaRPr lang="ru-RU" sz="2800" dirty="0" smtClean="0"/>
              </a:p>
              <a:p>
                <a:pPr marL="0" indent="0">
                  <a:buNone/>
                </a:pPr>
                <a:r>
                  <a:rPr lang="ru-RU" sz="2800" dirty="0" smtClean="0"/>
                  <a:t>Ответ: </a:t>
                </a:r>
                <a:endParaRPr lang="ru-RU" sz="2800" dirty="0"/>
              </a:p>
            </p:txBody>
          </p:sp>
        </mc:Choice>
        <mc:Fallback xmlns="">
          <p:sp>
            <p:nvSpPr>
              <p:cNvPr id="3" name="Объект 2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xfrm>
                <a:off x="251520" y="987574"/>
                <a:ext cx="8445624" cy="3816424"/>
              </a:xfrm>
              <a:blipFill rotWithShape="1">
                <a:blip r:embed="rId2"/>
                <a:stretch>
                  <a:fillRect l="-1443" t="-1438" b="-479"/>
                </a:stretch>
              </a:blipFill>
            </p:spPr>
            <p:txBody>
              <a:bodyPr/>
              <a:lstStyle/>
              <a:p>
                <a:r>
                  <a:rPr lang="ru-RU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4" name="TextBox 3"/>
              <p:cNvSpPr txBox="1"/>
              <p:nvPr/>
            </p:nvSpPr>
            <p:spPr>
              <a:xfrm>
                <a:off x="5335508" y="825444"/>
                <a:ext cx="2486578" cy="369332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func>
                        <m:funcPr>
                          <m:ctrlPr>
                            <a:rPr lang="en-US" b="0" i="1" smtClean="0">
                              <a:solidFill>
                                <a:schemeClr val="tx1"/>
                              </a:solidFill>
                              <a:latin typeface="Cambria Math"/>
                            </a:rPr>
                          </m:ctrlPr>
                        </m:funcPr>
                        <m:fName>
                          <m:r>
                            <a:rPr lang="en-US" b="0" i="1" smtClean="0">
                              <a:solidFill>
                                <a:schemeClr val="tx1"/>
                              </a:solidFill>
                              <a:latin typeface="Cambria Math"/>
                            </a:rPr>
                            <m:t>𝑠𝑖𝑛</m:t>
                          </m:r>
                        </m:fName>
                        <m:e>
                          <m:r>
                            <a:rPr lang="en-US" b="0" i="1" smtClean="0">
                              <a:solidFill>
                                <a:schemeClr val="tx1"/>
                              </a:solidFill>
                              <a:latin typeface="Cambria Math"/>
                            </a:rPr>
                            <m:t>2</m:t>
                          </m:r>
                          <m:r>
                            <a:rPr lang="en-US" b="0" i="1" smtClean="0">
                              <a:solidFill>
                                <a:schemeClr val="tx1"/>
                              </a:solidFill>
                              <a:latin typeface="Cambria Math"/>
                            </a:rPr>
                            <m:t>𝑥</m:t>
                          </m:r>
                        </m:e>
                      </m:func>
                      <m:r>
                        <a:rPr lang="en-US" b="0" i="1" smtClean="0">
                          <a:solidFill>
                            <a:schemeClr val="tx1"/>
                          </a:solidFill>
                          <a:latin typeface="Cambria Math"/>
                        </a:rPr>
                        <m:t>=2</m:t>
                      </m:r>
                      <m:func>
                        <m:funcPr>
                          <m:ctrlPr>
                            <a:rPr lang="en-US" b="0" i="1" smtClean="0">
                              <a:solidFill>
                                <a:schemeClr val="tx1"/>
                              </a:solidFill>
                              <a:latin typeface="Cambria Math"/>
                            </a:rPr>
                          </m:ctrlPr>
                        </m:funcPr>
                        <m:fName>
                          <m:r>
                            <a:rPr lang="en-US" b="0" i="1" smtClean="0">
                              <a:solidFill>
                                <a:schemeClr val="tx1"/>
                              </a:solidFill>
                              <a:latin typeface="Cambria Math"/>
                            </a:rPr>
                            <m:t>𝑠𝑖𝑛</m:t>
                          </m:r>
                        </m:fName>
                        <m:e>
                          <m:r>
                            <a:rPr lang="en-US" b="0" i="1" smtClean="0">
                              <a:solidFill>
                                <a:schemeClr val="tx1"/>
                              </a:solidFill>
                              <a:latin typeface="Cambria Math"/>
                            </a:rPr>
                            <m:t>𝑥</m:t>
                          </m:r>
                        </m:e>
                      </m:func>
                      <m:r>
                        <a:rPr lang="en-US" b="0" i="1" smtClean="0">
                          <a:solidFill>
                            <a:schemeClr val="tx1"/>
                          </a:solidFill>
                          <a:latin typeface="Cambria Math"/>
                          <a:ea typeface="Cambria Math"/>
                        </a:rPr>
                        <m:t>⋅</m:t>
                      </m:r>
                      <m:func>
                        <m:funcPr>
                          <m:ctrlPr>
                            <a:rPr lang="en-US" b="0" i="1" smtClean="0">
                              <a:solidFill>
                                <a:schemeClr val="tx1"/>
                              </a:solidFill>
                              <a:latin typeface="Cambria Math"/>
                              <a:ea typeface="Cambria Math"/>
                            </a:rPr>
                          </m:ctrlPr>
                        </m:funcPr>
                        <m:fName>
                          <m:r>
                            <a:rPr lang="en-US" b="0" i="1" smtClean="0">
                              <a:solidFill>
                                <a:schemeClr val="tx1"/>
                              </a:solidFill>
                              <a:latin typeface="Cambria Math"/>
                              <a:ea typeface="Cambria Math"/>
                            </a:rPr>
                            <m:t>𝑐𝑜𝑠</m:t>
                          </m:r>
                        </m:fName>
                        <m:e>
                          <m:r>
                            <a:rPr lang="en-US" b="0" i="1" smtClean="0">
                              <a:solidFill>
                                <a:schemeClr val="tx1"/>
                              </a:solidFill>
                              <a:latin typeface="Cambria Math"/>
                              <a:ea typeface="Cambria Math"/>
                            </a:rPr>
                            <m:t>𝑥</m:t>
                          </m:r>
                        </m:e>
                      </m:func>
                    </m:oMath>
                  </m:oMathPara>
                </a14:m>
                <a:endParaRPr lang="ru-RU" i="1" dirty="0">
                  <a:solidFill>
                    <a:schemeClr val="tx1"/>
                  </a:solidFill>
                </a:endParaRPr>
              </a:p>
            </p:txBody>
          </p:sp>
        </mc:Choice>
        <mc:Fallback xmlns="">
          <p:sp>
            <p:nvSpPr>
              <p:cNvPr id="4" name="TextBox 3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335508" y="825444"/>
                <a:ext cx="2486578" cy="369332"/>
              </a:xfrm>
              <a:prstGeom prst="rect">
                <a:avLst/>
              </a:prstGeom>
              <a:blipFill rotWithShape="1">
                <a:blip r:embed="rId3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ru-RU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5" name="TextBox 4"/>
              <p:cNvSpPr txBox="1"/>
              <p:nvPr/>
            </p:nvSpPr>
            <p:spPr>
              <a:xfrm>
                <a:off x="3660450" y="2710933"/>
                <a:ext cx="2291075" cy="898964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ru-RU" sz="2800" b="0" i="1" smtClean="0">
                          <a:latin typeface="Cambria Math"/>
                        </a:rPr>
                        <m:t>=</m:t>
                      </m:r>
                      <m:f>
                        <m:fPr>
                          <m:ctrlPr>
                            <a:rPr lang="ru-RU" sz="2800" b="0" i="1" smtClean="0">
                              <a:latin typeface="Cambria Math"/>
                            </a:rPr>
                          </m:ctrlPr>
                        </m:fPr>
                        <m:num>
                          <m:r>
                            <a:rPr lang="ru-RU" sz="2800" b="0" i="1" smtClean="0">
                              <a:latin typeface="Cambria Math"/>
                            </a:rPr>
                            <m:t>1</m:t>
                          </m:r>
                        </m:num>
                        <m:den>
                          <m:r>
                            <a:rPr lang="ru-RU" sz="2800" b="0" i="1" smtClean="0">
                              <a:latin typeface="Cambria Math"/>
                            </a:rPr>
                            <m:t>2</m:t>
                          </m:r>
                        </m:den>
                      </m:f>
                      <m:func>
                        <m:funcPr>
                          <m:ctrlPr>
                            <a:rPr lang="en-US" sz="2800" b="0" i="1" smtClean="0">
                              <a:latin typeface="Cambria Math"/>
                            </a:rPr>
                          </m:ctrlPr>
                        </m:funcPr>
                        <m:fName>
                          <m:r>
                            <a:rPr lang="en-US" sz="2800" b="0" i="1" smtClean="0">
                              <a:latin typeface="Cambria Math"/>
                            </a:rPr>
                            <m:t>𝑠𝑖𝑛</m:t>
                          </m:r>
                        </m:fName>
                        <m:e>
                          <m:f>
                            <m:fPr>
                              <m:ctrlPr>
                                <a:rPr lang="en-US" sz="2800" b="0" i="1" smtClean="0">
                                  <a:latin typeface="Cambria Math"/>
                                </a:rPr>
                              </m:ctrlPr>
                            </m:fPr>
                            <m:num>
                              <m:r>
                                <a:rPr lang="en-US" sz="2800" b="0" i="1" smtClean="0">
                                  <a:latin typeface="Cambria Math"/>
                                  <a:ea typeface="Cambria Math"/>
                                </a:rPr>
                                <m:t>𝜋</m:t>
                              </m:r>
                            </m:num>
                            <m:den>
                              <m:r>
                                <a:rPr lang="en-US" sz="2800" b="0" i="1" smtClean="0">
                                  <a:latin typeface="Cambria Math"/>
                                </a:rPr>
                                <m:t>4</m:t>
                              </m:r>
                            </m:den>
                          </m:f>
                        </m:e>
                      </m:func>
                      <m:r>
                        <a:rPr lang="ru-RU" sz="2800" b="0" i="1" smtClean="0">
                          <a:latin typeface="Cambria Math"/>
                        </a:rPr>
                        <m:t>+</m:t>
                      </m:r>
                      <m:f>
                        <m:fPr>
                          <m:ctrlPr>
                            <a:rPr lang="en-US" sz="2800" b="0" i="1" smtClean="0">
                              <a:latin typeface="Cambria Math"/>
                            </a:rPr>
                          </m:ctrlPr>
                        </m:fPr>
                        <m:num>
                          <m:r>
                            <a:rPr lang="en-US" sz="2800" b="0" i="1" smtClean="0">
                              <a:latin typeface="Cambria Math"/>
                            </a:rPr>
                            <m:t>1</m:t>
                          </m:r>
                        </m:num>
                        <m:den>
                          <m:r>
                            <a:rPr lang="en-US" sz="2800" b="0" i="1" smtClean="0">
                              <a:latin typeface="Cambria Math"/>
                            </a:rPr>
                            <m:t>4</m:t>
                          </m:r>
                        </m:den>
                      </m:f>
                    </m:oMath>
                  </m:oMathPara>
                </a14:m>
                <a:endParaRPr lang="ru-RU" sz="2000" i="1" dirty="0"/>
              </a:p>
            </p:txBody>
          </p:sp>
        </mc:Choice>
        <mc:Fallback xmlns="">
          <p:sp>
            <p:nvSpPr>
              <p:cNvPr id="5" name="TextBox 4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660450" y="2710933"/>
                <a:ext cx="2291075" cy="898964"/>
              </a:xfrm>
              <a:prstGeom prst="rect">
                <a:avLst/>
              </a:prstGeom>
              <a:blipFill rotWithShape="1">
                <a:blip r:embed="rId4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ru-RU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6" name="TextBox 5"/>
              <p:cNvSpPr txBox="1"/>
              <p:nvPr/>
            </p:nvSpPr>
            <p:spPr>
              <a:xfrm>
                <a:off x="5754995" y="2617406"/>
                <a:ext cx="1694502" cy="997324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ru-RU" sz="2800" b="0" i="1" smtClean="0">
                          <a:latin typeface="Cambria Math"/>
                        </a:rPr>
                        <m:t>=</m:t>
                      </m:r>
                      <m:f>
                        <m:fPr>
                          <m:ctrlPr>
                            <a:rPr lang="ru-RU" sz="2800" b="0" i="1" smtClean="0">
                              <a:latin typeface="Cambria Math"/>
                              <a:ea typeface="Cambria Math"/>
                            </a:rPr>
                          </m:ctrlPr>
                        </m:fPr>
                        <m:num>
                          <m:rad>
                            <m:radPr>
                              <m:degHide m:val="on"/>
                              <m:ctrlPr>
                                <a:rPr lang="ru-RU" sz="2800" b="0" i="1" smtClean="0">
                                  <a:latin typeface="Cambria Math"/>
                                  <a:ea typeface="Cambria Math"/>
                                </a:rPr>
                              </m:ctrlPr>
                            </m:radPr>
                            <m:deg/>
                            <m:e>
                              <m:r>
                                <a:rPr lang="en-US" sz="2800" b="0" i="1" smtClean="0">
                                  <a:latin typeface="Cambria Math"/>
                                  <a:ea typeface="Cambria Math"/>
                                </a:rPr>
                                <m:t>2</m:t>
                              </m:r>
                            </m:e>
                          </m:rad>
                        </m:num>
                        <m:den>
                          <m:r>
                            <a:rPr lang="en-US" sz="2800" b="0" i="1" smtClean="0">
                              <a:latin typeface="Cambria Math"/>
                              <a:ea typeface="Cambria Math"/>
                            </a:rPr>
                            <m:t>4</m:t>
                          </m:r>
                        </m:den>
                      </m:f>
                      <m:r>
                        <a:rPr lang="ru-RU" sz="2800" b="0" i="1" smtClean="0">
                          <a:latin typeface="Cambria Math"/>
                        </a:rPr>
                        <m:t>+</m:t>
                      </m:r>
                      <m:f>
                        <m:fPr>
                          <m:ctrlPr>
                            <a:rPr lang="en-US" sz="2800" b="0" i="1" smtClean="0">
                              <a:latin typeface="Cambria Math"/>
                            </a:rPr>
                          </m:ctrlPr>
                        </m:fPr>
                        <m:num>
                          <m:r>
                            <a:rPr lang="en-US" sz="2800" b="0" i="1" smtClean="0">
                              <a:latin typeface="Cambria Math"/>
                            </a:rPr>
                            <m:t>1</m:t>
                          </m:r>
                        </m:num>
                        <m:den>
                          <m:r>
                            <a:rPr lang="en-US" sz="2800" b="0" i="1" smtClean="0">
                              <a:latin typeface="Cambria Math"/>
                            </a:rPr>
                            <m:t>4</m:t>
                          </m:r>
                        </m:den>
                      </m:f>
                    </m:oMath>
                  </m:oMathPara>
                </a14:m>
                <a:endParaRPr lang="ru-RU" sz="2000" i="1" dirty="0"/>
              </a:p>
            </p:txBody>
          </p:sp>
        </mc:Choice>
        <mc:Fallback xmlns="">
          <p:sp>
            <p:nvSpPr>
              <p:cNvPr id="6" name="TextBox 5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754995" y="2617406"/>
                <a:ext cx="1694502" cy="997324"/>
              </a:xfrm>
              <a:prstGeom prst="rect">
                <a:avLst/>
              </a:prstGeom>
              <a:blipFill rotWithShape="1">
                <a:blip r:embed="rId5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ru-RU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7" name="TextBox 6"/>
              <p:cNvSpPr txBox="1"/>
              <p:nvPr/>
            </p:nvSpPr>
            <p:spPr>
              <a:xfrm>
                <a:off x="7236296" y="2606485"/>
                <a:ext cx="1694503" cy="997324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2800" b="0" i="1" smtClean="0">
                          <a:latin typeface="Cambria Math"/>
                        </a:rPr>
                        <m:t>=</m:t>
                      </m:r>
                      <m:f>
                        <m:fPr>
                          <m:ctrlPr>
                            <a:rPr lang="en-US" sz="2800" b="0" i="1" smtClean="0">
                              <a:latin typeface="Cambria Math"/>
                            </a:rPr>
                          </m:ctrlPr>
                        </m:fPr>
                        <m:num>
                          <m:rad>
                            <m:radPr>
                              <m:degHide m:val="on"/>
                              <m:ctrlPr>
                                <a:rPr lang="en-US" sz="2800" b="0" i="1" smtClean="0">
                                  <a:latin typeface="Cambria Math"/>
                                </a:rPr>
                              </m:ctrlPr>
                            </m:radPr>
                            <m:deg/>
                            <m:e>
                              <m:r>
                                <a:rPr lang="en-US" sz="2800" b="0" i="1" smtClean="0">
                                  <a:latin typeface="Cambria Math"/>
                                </a:rPr>
                                <m:t>2</m:t>
                              </m:r>
                            </m:e>
                          </m:rad>
                          <m:r>
                            <a:rPr lang="ru-RU" sz="2800" b="0" i="1" smtClean="0">
                              <a:latin typeface="Cambria Math"/>
                            </a:rPr>
                            <m:t>+</m:t>
                          </m:r>
                          <m:r>
                            <a:rPr lang="en-US" sz="2800" b="0" i="1" smtClean="0">
                              <a:latin typeface="Cambria Math"/>
                            </a:rPr>
                            <m:t>1</m:t>
                          </m:r>
                        </m:num>
                        <m:den>
                          <m:r>
                            <a:rPr lang="en-US" sz="2800" b="0" i="1" smtClean="0">
                              <a:latin typeface="Cambria Math"/>
                            </a:rPr>
                            <m:t>4</m:t>
                          </m:r>
                        </m:den>
                      </m:f>
                    </m:oMath>
                  </m:oMathPara>
                </a14:m>
                <a:endParaRPr lang="ru-RU" dirty="0"/>
              </a:p>
            </p:txBody>
          </p:sp>
        </mc:Choice>
        <mc:Fallback xmlns="">
          <p:sp>
            <p:nvSpPr>
              <p:cNvPr id="7" name="TextBox 6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7236296" y="2606485"/>
                <a:ext cx="1694503" cy="997324"/>
              </a:xfrm>
              <a:prstGeom prst="rect">
                <a:avLst/>
              </a:prstGeom>
              <a:blipFill rotWithShape="1">
                <a:blip r:embed="rId6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ru-RU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8" name="TextBox 7"/>
              <p:cNvSpPr txBox="1"/>
              <p:nvPr/>
            </p:nvSpPr>
            <p:spPr>
              <a:xfrm>
                <a:off x="1295128" y="3812791"/>
                <a:ext cx="1460593" cy="997324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f>
                        <m:fPr>
                          <m:ctrlPr>
                            <a:rPr lang="en-US" sz="2800" b="0" i="1" smtClean="0">
                              <a:latin typeface="Cambria Math"/>
                            </a:rPr>
                          </m:ctrlPr>
                        </m:fPr>
                        <m:num>
                          <m:rad>
                            <m:radPr>
                              <m:degHide m:val="on"/>
                              <m:ctrlPr>
                                <a:rPr lang="en-US" sz="2800" b="0" i="1" smtClean="0">
                                  <a:latin typeface="Cambria Math"/>
                                </a:rPr>
                              </m:ctrlPr>
                            </m:radPr>
                            <m:deg/>
                            <m:e>
                              <m:r>
                                <a:rPr lang="en-US" sz="2800" b="0" i="1" smtClean="0">
                                  <a:latin typeface="Cambria Math"/>
                                </a:rPr>
                                <m:t>2</m:t>
                              </m:r>
                            </m:e>
                          </m:rad>
                          <m:r>
                            <a:rPr lang="ru-RU" sz="2800" b="0" i="1" smtClean="0">
                              <a:latin typeface="Cambria Math"/>
                            </a:rPr>
                            <m:t>+</m:t>
                          </m:r>
                          <m:r>
                            <a:rPr lang="en-US" sz="2800" b="0" i="1" smtClean="0">
                              <a:latin typeface="Cambria Math"/>
                            </a:rPr>
                            <m:t>1</m:t>
                          </m:r>
                        </m:num>
                        <m:den>
                          <m:r>
                            <a:rPr lang="en-US" sz="2800" b="0" i="1" smtClean="0">
                              <a:latin typeface="Cambria Math"/>
                            </a:rPr>
                            <m:t>4</m:t>
                          </m:r>
                        </m:den>
                      </m:f>
                      <m:r>
                        <a:rPr lang="ru-RU" sz="2800" b="0" i="0" smtClean="0">
                          <a:latin typeface="Cambria Math"/>
                        </a:rPr>
                        <m:t>.</m:t>
                      </m:r>
                    </m:oMath>
                  </m:oMathPara>
                </a14:m>
                <a:endParaRPr lang="ru-RU" dirty="0"/>
              </a:p>
            </p:txBody>
          </p:sp>
        </mc:Choice>
        <mc:Fallback xmlns="">
          <p:sp>
            <p:nvSpPr>
              <p:cNvPr id="8" name="TextBox 7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295128" y="3812791"/>
                <a:ext cx="1460593" cy="997324"/>
              </a:xfrm>
              <a:prstGeom prst="rect">
                <a:avLst/>
              </a:prstGeom>
              <a:blipFill rotWithShape="1">
                <a:blip r:embed="rId7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ru-RU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261088074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5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2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7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8" fill="hold">
                      <p:stCondLst>
                        <p:cond delay="indefinite"/>
                      </p:stCondLst>
                      <p:childTnLst>
                        <p:par>
                          <p:cTn id="49" fill="hold">
                            <p:stCondLst>
                              <p:cond delay="0"/>
                            </p:stCondLst>
                            <p:childTnLst>
                              <p:par>
                                <p:cTn id="5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2" dur="500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3" fill="hold">
                      <p:stCondLst>
                        <p:cond delay="indefinite"/>
                      </p:stCondLst>
                      <p:childTnLst>
                        <p:par>
                          <p:cTn id="54" fill="hold">
                            <p:stCondLst>
                              <p:cond delay="0"/>
                            </p:stCondLst>
                            <p:childTnLst>
                              <p:par>
                                <p:cTn id="5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7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4" grpId="0"/>
      <p:bldP spid="5" grpId="0"/>
      <p:bldP spid="6" grpId="0"/>
      <p:bldP spid="7" grpId="0"/>
      <p:bldP spid="8" grpId="0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67544" y="0"/>
            <a:ext cx="8229600" cy="857250"/>
          </a:xfrm>
        </p:spPr>
        <p:txBody>
          <a:bodyPr/>
          <a:lstStyle/>
          <a:p>
            <a:r>
              <a:rPr lang="ru-RU" dirty="0" smtClean="0"/>
              <a:t>Пример:</a:t>
            </a:r>
            <a:endParaRPr lang="ru-RU" dirty="0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" name="Объект 2"/>
              <p:cNvSpPr>
                <a:spLocks noGrp="1"/>
              </p:cNvSpPr>
              <p:nvPr>
                <p:ph idx="1"/>
              </p:nvPr>
            </p:nvSpPr>
            <p:spPr>
              <a:xfrm>
                <a:off x="467544" y="827805"/>
                <a:ext cx="8229600" cy="3747863"/>
              </a:xfrm>
            </p:spPr>
            <p:txBody>
              <a:bodyPr>
                <a:normAutofit/>
              </a:bodyPr>
              <a:lstStyle/>
              <a:p>
                <a:pPr marL="0" indent="0">
                  <a:buNone/>
                </a:pPr>
                <a:r>
                  <a:rPr lang="ru-RU" sz="2800" dirty="0" smtClean="0"/>
                  <a:t>Доказать тождество</a:t>
                </a:r>
              </a:p>
              <a:p>
                <a:pPr marL="0" indent="0">
                  <a:buNone/>
                </a:pPr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sSup>
                        <m:sSupPr>
                          <m:ctrlPr>
                            <a:rPr lang="ru-RU" sz="2800" i="1" smtClean="0">
                              <a:latin typeface="Cambria Math"/>
                            </a:rPr>
                          </m:ctrlPr>
                        </m:sSupPr>
                        <m:e>
                          <m:r>
                            <a:rPr lang="en-US" sz="2800" b="0" i="1" smtClean="0">
                              <a:latin typeface="Cambria Math"/>
                            </a:rPr>
                            <m:t>𝑠𝑖𝑛</m:t>
                          </m:r>
                        </m:e>
                        <m:sup>
                          <m:r>
                            <a:rPr lang="en-US" sz="2800" b="0" i="1" smtClean="0">
                              <a:latin typeface="Cambria Math"/>
                            </a:rPr>
                            <m:t>2</m:t>
                          </m:r>
                        </m:sup>
                      </m:sSup>
                      <m:r>
                        <a:rPr lang="en-US" sz="2800" b="0" i="1" smtClean="0">
                          <a:latin typeface="Cambria Math"/>
                        </a:rPr>
                        <m:t>2</m:t>
                      </m:r>
                      <m:r>
                        <a:rPr lang="en-US" sz="2800" b="0" i="1" smtClean="0">
                          <a:latin typeface="Cambria Math"/>
                        </a:rPr>
                        <m:t>𝑡</m:t>
                      </m:r>
                      <m:r>
                        <a:rPr lang="en-US" sz="2800" b="0" i="1" smtClean="0">
                          <a:latin typeface="Cambria Math"/>
                        </a:rPr>
                        <m:t>=</m:t>
                      </m:r>
                      <m:f>
                        <m:fPr>
                          <m:ctrlPr>
                            <a:rPr lang="en-US" sz="2800" b="0" i="1" smtClean="0">
                              <a:latin typeface="Cambria Math"/>
                            </a:rPr>
                          </m:ctrlPr>
                        </m:fPr>
                        <m:num>
                          <m:r>
                            <a:rPr lang="en-US" sz="2800" b="0" i="1" smtClean="0">
                              <a:latin typeface="Cambria Math"/>
                            </a:rPr>
                            <m:t>1−</m:t>
                          </m:r>
                          <m:func>
                            <m:funcPr>
                              <m:ctrlPr>
                                <a:rPr lang="en-US" sz="2800" b="0" i="1" smtClean="0">
                                  <a:latin typeface="Cambria Math"/>
                                </a:rPr>
                              </m:ctrlPr>
                            </m:funcPr>
                            <m:fName>
                              <m:r>
                                <a:rPr lang="en-US" sz="2800" b="0" i="1" smtClean="0">
                                  <a:latin typeface="Cambria Math"/>
                                </a:rPr>
                                <m:t>𝑐𝑜𝑠</m:t>
                              </m:r>
                            </m:fName>
                            <m:e>
                              <m:r>
                                <a:rPr lang="en-US" sz="2800" b="0" i="1" smtClean="0">
                                  <a:latin typeface="Cambria Math"/>
                                </a:rPr>
                                <m:t>4</m:t>
                              </m:r>
                              <m:r>
                                <a:rPr lang="en-US" sz="2800" b="0" i="1" smtClean="0">
                                  <a:latin typeface="Cambria Math"/>
                                </a:rPr>
                                <m:t>𝑡</m:t>
                              </m:r>
                            </m:e>
                          </m:func>
                        </m:num>
                        <m:den>
                          <m:r>
                            <a:rPr lang="en-US" sz="2800" b="0" i="1" smtClean="0">
                              <a:latin typeface="Cambria Math"/>
                            </a:rPr>
                            <m:t>2</m:t>
                          </m:r>
                        </m:den>
                      </m:f>
                      <m:r>
                        <a:rPr lang="en-US" sz="2800" b="0" i="1" smtClean="0">
                          <a:latin typeface="Cambria Math"/>
                        </a:rPr>
                        <m:t>.</m:t>
                      </m:r>
                    </m:oMath>
                  </m:oMathPara>
                </a14:m>
                <a:endParaRPr lang="en-US" sz="2800" dirty="0" smtClean="0"/>
              </a:p>
              <a:p>
                <a:pPr marL="0" indent="0">
                  <a:spcAft>
                    <a:spcPts val="1800"/>
                  </a:spcAft>
                  <a:buNone/>
                </a:pPr>
                <a:r>
                  <a:rPr lang="ru-RU" sz="2800" dirty="0" smtClean="0"/>
                  <a:t>Доказательство:</a:t>
                </a:r>
              </a:p>
              <a:p>
                <a:pPr marL="0" indent="0">
                  <a:buNone/>
                </a:pPr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f>
                        <m:fPr>
                          <m:ctrlPr>
                            <a:rPr lang="en-US" sz="2800" i="1">
                              <a:latin typeface="Cambria Math"/>
                            </a:rPr>
                          </m:ctrlPr>
                        </m:fPr>
                        <m:num>
                          <m:r>
                            <a:rPr lang="en-US" sz="2800" i="1">
                              <a:latin typeface="Cambria Math"/>
                            </a:rPr>
                            <m:t>1−</m:t>
                          </m:r>
                          <m:func>
                            <m:funcPr>
                              <m:ctrlPr>
                                <a:rPr lang="en-US" sz="2800" i="1">
                                  <a:latin typeface="Cambria Math"/>
                                </a:rPr>
                              </m:ctrlPr>
                            </m:funcPr>
                            <m:fName>
                              <m:r>
                                <a:rPr lang="en-US" sz="2800" i="1">
                                  <a:latin typeface="Cambria Math"/>
                                </a:rPr>
                                <m:t>𝑐𝑜𝑠</m:t>
                              </m:r>
                            </m:fName>
                            <m:e>
                              <m:r>
                                <a:rPr lang="en-US" sz="2800" i="1">
                                  <a:latin typeface="Cambria Math"/>
                                </a:rPr>
                                <m:t>4</m:t>
                              </m:r>
                              <m:r>
                                <a:rPr lang="en-US" sz="2800" i="1">
                                  <a:latin typeface="Cambria Math"/>
                                </a:rPr>
                                <m:t>𝑡</m:t>
                              </m:r>
                            </m:e>
                          </m:func>
                        </m:num>
                        <m:den>
                          <m:r>
                            <a:rPr lang="en-US" sz="2800" i="1">
                              <a:latin typeface="Cambria Math"/>
                            </a:rPr>
                            <m:t>2</m:t>
                          </m:r>
                        </m:den>
                      </m:f>
                    </m:oMath>
                  </m:oMathPara>
                </a14:m>
                <a:endParaRPr lang="ru-RU" sz="2800" dirty="0"/>
              </a:p>
            </p:txBody>
          </p:sp>
        </mc:Choice>
        <mc:Fallback xmlns="">
          <p:sp>
            <p:nvSpPr>
              <p:cNvPr id="3" name="Объект 2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xfrm>
                <a:off x="467544" y="827805"/>
                <a:ext cx="8229600" cy="3747863"/>
              </a:xfrm>
              <a:blipFill rotWithShape="1">
                <a:blip r:embed="rId2"/>
                <a:stretch>
                  <a:fillRect l="-1556" t="-1463"/>
                </a:stretch>
              </a:blipFill>
            </p:spPr>
            <p:txBody>
              <a:bodyPr/>
              <a:lstStyle/>
              <a:p>
                <a:r>
                  <a:rPr lang="ru-RU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4" name="TextBox 3"/>
              <p:cNvSpPr txBox="1"/>
              <p:nvPr/>
            </p:nvSpPr>
            <p:spPr>
              <a:xfrm>
                <a:off x="5919365" y="653097"/>
                <a:ext cx="2084160" cy="369332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p>
                        <m:sSupPr>
                          <m:ctrlPr>
                            <a:rPr lang="ru-RU" i="1" smtClean="0">
                              <a:latin typeface="Cambria Math"/>
                            </a:rPr>
                          </m:ctrlPr>
                        </m:sSupPr>
                        <m:e>
                          <m:r>
                            <a:rPr lang="en-US" b="0" i="1" smtClean="0">
                              <a:latin typeface="Cambria Math"/>
                            </a:rPr>
                            <m:t>𝑠𝑖𝑛</m:t>
                          </m:r>
                        </m:e>
                        <m:sup>
                          <m:r>
                            <a:rPr lang="en-US" b="0" i="1" smtClean="0">
                              <a:latin typeface="Cambria Math"/>
                            </a:rPr>
                            <m:t>2</m:t>
                          </m:r>
                        </m:sup>
                      </m:sSup>
                      <m:r>
                        <a:rPr lang="en-US" b="0" i="1" smtClean="0">
                          <a:latin typeface="Cambria Math"/>
                        </a:rPr>
                        <m:t>𝑥</m:t>
                      </m:r>
                      <m:r>
                        <a:rPr lang="en-US" b="0" i="1" smtClean="0">
                          <a:latin typeface="Cambria Math"/>
                        </a:rPr>
                        <m:t>+</m:t>
                      </m:r>
                      <m:sSup>
                        <m:sSupPr>
                          <m:ctrlPr>
                            <a:rPr lang="en-US" b="0" i="1" smtClean="0">
                              <a:latin typeface="Cambria Math"/>
                            </a:rPr>
                          </m:ctrlPr>
                        </m:sSupPr>
                        <m:e>
                          <m:r>
                            <a:rPr lang="en-US" b="0" i="1" smtClean="0">
                              <a:latin typeface="Cambria Math"/>
                            </a:rPr>
                            <m:t>𝑐𝑜𝑠</m:t>
                          </m:r>
                        </m:e>
                        <m:sup>
                          <m:r>
                            <a:rPr lang="en-US" b="0" i="1" smtClean="0">
                              <a:latin typeface="Cambria Math"/>
                            </a:rPr>
                            <m:t>2</m:t>
                          </m:r>
                        </m:sup>
                      </m:sSup>
                      <m:r>
                        <a:rPr lang="en-US" b="0" i="1" smtClean="0">
                          <a:latin typeface="Cambria Math"/>
                        </a:rPr>
                        <m:t>𝑥</m:t>
                      </m:r>
                      <m:r>
                        <a:rPr lang="en-US" b="0" i="1" smtClean="0">
                          <a:latin typeface="Cambria Math"/>
                        </a:rPr>
                        <m:t>=1</m:t>
                      </m:r>
                    </m:oMath>
                  </m:oMathPara>
                </a14:m>
                <a:endParaRPr lang="ru-RU" dirty="0"/>
              </a:p>
            </p:txBody>
          </p:sp>
        </mc:Choice>
        <mc:Fallback xmlns="">
          <p:sp>
            <p:nvSpPr>
              <p:cNvPr id="4" name="TextBox 3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919365" y="653097"/>
                <a:ext cx="2084160" cy="369332"/>
              </a:xfrm>
              <a:prstGeom prst="rect">
                <a:avLst/>
              </a:prstGeom>
              <a:blipFill rotWithShape="1">
                <a:blip r:embed="rId3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ru-RU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5" name="TextBox 4"/>
              <p:cNvSpPr txBox="1"/>
              <p:nvPr/>
            </p:nvSpPr>
            <p:spPr>
              <a:xfrm>
                <a:off x="5894233" y="1022429"/>
                <a:ext cx="2594428" cy="369332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func>
                        <m:funcPr>
                          <m:ctrlPr>
                            <a:rPr lang="en-US" b="0" i="1" smtClean="0">
                              <a:solidFill>
                                <a:schemeClr val="tx1"/>
                              </a:solidFill>
                              <a:latin typeface="Cambria Math"/>
                            </a:rPr>
                          </m:ctrlPr>
                        </m:funcPr>
                        <m:fName>
                          <m:r>
                            <a:rPr lang="en-US" b="0" i="1" smtClean="0">
                              <a:solidFill>
                                <a:schemeClr val="tx1"/>
                              </a:solidFill>
                              <a:latin typeface="Cambria Math"/>
                            </a:rPr>
                            <m:t>𝑐𝑜𝑠</m:t>
                          </m:r>
                        </m:fName>
                        <m:e>
                          <m:r>
                            <a:rPr lang="en-US" b="0" i="1" smtClean="0">
                              <a:solidFill>
                                <a:schemeClr val="tx1"/>
                              </a:solidFill>
                              <a:latin typeface="Cambria Math"/>
                            </a:rPr>
                            <m:t>2</m:t>
                          </m:r>
                          <m:r>
                            <a:rPr lang="en-US" b="0" i="1" smtClean="0">
                              <a:solidFill>
                                <a:schemeClr val="tx1"/>
                              </a:solidFill>
                              <a:latin typeface="Cambria Math"/>
                            </a:rPr>
                            <m:t>𝑥</m:t>
                          </m:r>
                        </m:e>
                      </m:func>
                      <m:r>
                        <a:rPr lang="en-US" b="0" i="1" smtClean="0">
                          <a:solidFill>
                            <a:schemeClr val="tx1"/>
                          </a:solidFill>
                          <a:latin typeface="Cambria Math"/>
                        </a:rPr>
                        <m:t>=</m:t>
                      </m:r>
                      <m:sSup>
                        <m:sSupPr>
                          <m:ctrlPr>
                            <a:rPr lang="en-US" b="0" i="1" smtClean="0">
                              <a:solidFill>
                                <a:schemeClr val="tx1"/>
                              </a:solidFill>
                              <a:latin typeface="Cambria Math"/>
                            </a:rPr>
                          </m:ctrlPr>
                        </m:sSupPr>
                        <m:e>
                          <m:r>
                            <a:rPr lang="en-US" b="0" i="1" smtClean="0">
                              <a:solidFill>
                                <a:schemeClr val="tx1"/>
                              </a:solidFill>
                              <a:latin typeface="Cambria Math"/>
                            </a:rPr>
                            <m:t>𝑐𝑜𝑠</m:t>
                          </m:r>
                        </m:e>
                        <m:sup>
                          <m:r>
                            <a:rPr lang="en-US" b="0" i="1" smtClean="0">
                              <a:solidFill>
                                <a:schemeClr val="tx1"/>
                              </a:solidFill>
                              <a:latin typeface="Cambria Math"/>
                            </a:rPr>
                            <m:t>2</m:t>
                          </m:r>
                        </m:sup>
                      </m:sSup>
                      <m:r>
                        <a:rPr lang="en-US" b="0" i="1" smtClean="0">
                          <a:solidFill>
                            <a:schemeClr val="tx1"/>
                          </a:solidFill>
                          <a:latin typeface="Cambria Math"/>
                        </a:rPr>
                        <m:t>𝑥</m:t>
                      </m:r>
                      <m:r>
                        <a:rPr lang="en-US" b="0" i="1" smtClean="0">
                          <a:solidFill>
                            <a:schemeClr val="tx1"/>
                          </a:solidFill>
                          <a:latin typeface="Cambria Math"/>
                        </a:rPr>
                        <m:t>−</m:t>
                      </m:r>
                      <m:sSup>
                        <m:sSupPr>
                          <m:ctrlPr>
                            <a:rPr lang="en-US" b="0" i="1" smtClean="0">
                              <a:solidFill>
                                <a:schemeClr val="tx1"/>
                              </a:solidFill>
                              <a:latin typeface="Cambria Math"/>
                            </a:rPr>
                          </m:ctrlPr>
                        </m:sSupPr>
                        <m:e>
                          <m:r>
                            <a:rPr lang="en-US" b="0" i="1" smtClean="0">
                              <a:solidFill>
                                <a:schemeClr val="tx1"/>
                              </a:solidFill>
                              <a:latin typeface="Cambria Math"/>
                            </a:rPr>
                            <m:t>𝑠𝑖𝑛</m:t>
                          </m:r>
                        </m:e>
                        <m:sup>
                          <m:r>
                            <a:rPr lang="en-US" b="0" i="1" smtClean="0">
                              <a:solidFill>
                                <a:schemeClr val="tx1"/>
                              </a:solidFill>
                              <a:latin typeface="Cambria Math"/>
                            </a:rPr>
                            <m:t>2</m:t>
                          </m:r>
                        </m:sup>
                      </m:sSup>
                      <m:r>
                        <a:rPr lang="en-US" b="0" i="1" smtClean="0">
                          <a:solidFill>
                            <a:schemeClr val="tx1"/>
                          </a:solidFill>
                          <a:latin typeface="Cambria Math"/>
                        </a:rPr>
                        <m:t>𝑥</m:t>
                      </m:r>
                    </m:oMath>
                  </m:oMathPara>
                </a14:m>
                <a:endParaRPr lang="ru-RU" sz="1400" i="1" dirty="0">
                  <a:solidFill>
                    <a:schemeClr val="tx1"/>
                  </a:solidFill>
                </a:endParaRPr>
              </a:p>
            </p:txBody>
          </p:sp>
        </mc:Choice>
        <mc:Fallback xmlns="">
          <p:sp>
            <p:nvSpPr>
              <p:cNvPr id="5" name="TextBox 4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894233" y="1022429"/>
                <a:ext cx="2594428" cy="369332"/>
              </a:xfrm>
              <a:prstGeom prst="rect">
                <a:avLst/>
              </a:prstGeom>
              <a:blipFill rotWithShape="1">
                <a:blip r:embed="rId4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ru-RU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6" name="TextBox 5"/>
              <p:cNvSpPr txBox="1"/>
              <p:nvPr/>
            </p:nvSpPr>
            <p:spPr>
              <a:xfrm>
                <a:off x="2024967" y="2736884"/>
                <a:ext cx="6757619" cy="954107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ru-RU" sz="2800" b="0" i="1" smtClean="0">
                          <a:latin typeface="Cambria Math"/>
                        </a:rPr>
                        <m:t>=</m:t>
                      </m:r>
                      <m:f>
                        <m:fPr>
                          <m:ctrlPr>
                            <a:rPr lang="ru-RU" sz="2800" b="0" i="1" smtClean="0">
                              <a:latin typeface="Cambria Math"/>
                            </a:rPr>
                          </m:ctrlPr>
                        </m:fPr>
                        <m:num>
                          <m:sSup>
                            <m:sSupPr>
                              <m:ctrlPr>
                                <a:rPr lang="ru-RU" sz="2800" i="1">
                                  <a:latin typeface="Cambria Math"/>
                                </a:rPr>
                              </m:ctrlPr>
                            </m:sSupPr>
                            <m:e>
                              <m:r>
                                <a:rPr lang="en-US" sz="2800" i="1">
                                  <a:latin typeface="Cambria Math"/>
                                </a:rPr>
                                <m:t>𝑠𝑖𝑛</m:t>
                              </m:r>
                            </m:e>
                            <m:sup>
                              <m:r>
                                <a:rPr lang="en-US" sz="2800" i="1">
                                  <a:latin typeface="Cambria Math"/>
                                </a:rPr>
                                <m:t>2</m:t>
                              </m:r>
                            </m:sup>
                          </m:sSup>
                          <m:r>
                            <a:rPr lang="en-US" sz="2800" b="0" i="1" smtClean="0">
                              <a:latin typeface="Cambria Math"/>
                            </a:rPr>
                            <m:t>2</m:t>
                          </m:r>
                          <m:r>
                            <a:rPr lang="en-US" sz="2800" b="0" i="1" smtClean="0">
                              <a:latin typeface="Cambria Math"/>
                            </a:rPr>
                            <m:t>𝑡</m:t>
                          </m:r>
                          <m:r>
                            <a:rPr lang="en-US" sz="2800" i="1">
                              <a:latin typeface="Cambria Math"/>
                            </a:rPr>
                            <m:t>+</m:t>
                          </m:r>
                          <m:sSup>
                            <m:sSupPr>
                              <m:ctrlPr>
                                <a:rPr lang="en-US" sz="2800" i="1">
                                  <a:latin typeface="Cambria Math"/>
                                </a:rPr>
                              </m:ctrlPr>
                            </m:sSupPr>
                            <m:e>
                              <m:r>
                                <a:rPr lang="en-US" sz="2800" i="1">
                                  <a:latin typeface="Cambria Math"/>
                                </a:rPr>
                                <m:t>𝑐𝑜𝑠</m:t>
                              </m:r>
                            </m:e>
                            <m:sup>
                              <m:r>
                                <a:rPr lang="en-US" sz="2800" i="1">
                                  <a:latin typeface="Cambria Math"/>
                                </a:rPr>
                                <m:t>2</m:t>
                              </m:r>
                            </m:sup>
                          </m:sSup>
                          <m:r>
                            <a:rPr lang="en-US" sz="2800" b="0" i="1" smtClean="0">
                              <a:latin typeface="Cambria Math"/>
                            </a:rPr>
                            <m:t>2</m:t>
                          </m:r>
                          <m:r>
                            <a:rPr lang="en-US" sz="2800" b="0" i="1" smtClean="0">
                              <a:latin typeface="Cambria Math"/>
                            </a:rPr>
                            <m:t>𝑡</m:t>
                          </m:r>
                          <m:r>
                            <a:rPr lang="ru-RU" sz="2800" b="0" i="1" smtClean="0">
                              <a:latin typeface="Cambria Math"/>
                            </a:rPr>
                            <m:t>−</m:t>
                          </m:r>
                          <m:d>
                            <m:dPr>
                              <m:ctrlPr>
                                <a:rPr lang="ru-RU" sz="2800" b="0" i="1" smtClean="0">
                                  <a:latin typeface="Cambria Math"/>
                                </a:rPr>
                              </m:ctrlPr>
                            </m:dPr>
                            <m:e>
                              <m:sSup>
                                <m:sSupPr>
                                  <m:ctrlPr>
                                    <a:rPr lang="en-US" sz="2800" i="1">
                                      <a:latin typeface="Cambria Math"/>
                                    </a:rPr>
                                  </m:ctrlPr>
                                </m:sSupPr>
                                <m:e>
                                  <m:r>
                                    <a:rPr lang="en-US" sz="2800" i="1">
                                      <a:latin typeface="Cambria Math"/>
                                    </a:rPr>
                                    <m:t>𝑐𝑜𝑠</m:t>
                                  </m:r>
                                </m:e>
                                <m:sup>
                                  <m:r>
                                    <a:rPr lang="en-US" sz="2800" i="1">
                                      <a:latin typeface="Cambria Math"/>
                                    </a:rPr>
                                    <m:t>2</m:t>
                                  </m:r>
                                </m:sup>
                              </m:sSup>
                              <m:r>
                                <a:rPr lang="en-US" sz="2800" b="0" i="1" smtClean="0">
                                  <a:latin typeface="Cambria Math"/>
                                </a:rPr>
                                <m:t>2</m:t>
                              </m:r>
                              <m:r>
                                <a:rPr lang="en-US" sz="2800" b="0" i="1" smtClean="0">
                                  <a:latin typeface="Cambria Math"/>
                                </a:rPr>
                                <m:t>𝑡</m:t>
                              </m:r>
                              <m:r>
                                <a:rPr lang="en-US" sz="2800" i="1">
                                  <a:latin typeface="Cambria Math"/>
                                </a:rPr>
                                <m:t>−</m:t>
                              </m:r>
                              <m:sSup>
                                <m:sSupPr>
                                  <m:ctrlPr>
                                    <a:rPr lang="en-US" sz="2800" i="1">
                                      <a:latin typeface="Cambria Math"/>
                                    </a:rPr>
                                  </m:ctrlPr>
                                </m:sSupPr>
                                <m:e>
                                  <m:r>
                                    <a:rPr lang="en-US" sz="2800" i="1">
                                      <a:latin typeface="Cambria Math"/>
                                    </a:rPr>
                                    <m:t>𝑠𝑖𝑛</m:t>
                                  </m:r>
                                </m:e>
                                <m:sup>
                                  <m:r>
                                    <a:rPr lang="en-US" sz="2800" i="1">
                                      <a:latin typeface="Cambria Math"/>
                                    </a:rPr>
                                    <m:t>2</m:t>
                                  </m:r>
                                </m:sup>
                              </m:sSup>
                              <m:r>
                                <m:rPr>
                                  <m:nor/>
                                </m:rPr>
                                <a:rPr lang="en-US" sz="2800" b="0" i="1" smtClean="0">
                                  <a:latin typeface="Cambria Math"/>
                                </a:rPr>
                                <m:t>2</m:t>
                              </m:r>
                              <m:r>
                                <m:rPr>
                                  <m:nor/>
                                </m:rPr>
                                <a:rPr lang="en-US" sz="2800" b="0" i="1" smtClean="0">
                                  <a:latin typeface="Cambria Math"/>
                                </a:rPr>
                                <m:t>t</m:t>
                              </m:r>
                              <m:r>
                                <m:rPr>
                                  <m:nor/>
                                </m:rPr>
                                <a:rPr lang="ru-RU" sz="2800" i="1" dirty="0"/>
                                <m:t> </m:t>
                              </m:r>
                            </m:e>
                          </m:d>
                        </m:num>
                        <m:den>
                          <m:r>
                            <a:rPr lang="en-US" sz="2800" b="0" i="1" smtClean="0">
                              <a:latin typeface="Cambria Math"/>
                            </a:rPr>
                            <m:t>2</m:t>
                          </m:r>
                        </m:den>
                      </m:f>
                      <m:r>
                        <a:rPr lang="en-US" sz="2800" b="0" i="1" smtClean="0">
                          <a:latin typeface="Cambria Math"/>
                        </a:rPr>
                        <m:t>=</m:t>
                      </m:r>
                    </m:oMath>
                  </m:oMathPara>
                </a14:m>
                <a:endParaRPr lang="ru-RU" sz="2800" dirty="0"/>
              </a:p>
            </p:txBody>
          </p:sp>
        </mc:Choice>
        <mc:Fallback xmlns="">
          <p:sp>
            <p:nvSpPr>
              <p:cNvPr id="6" name="TextBox 5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024967" y="2736884"/>
                <a:ext cx="6757619" cy="954107"/>
              </a:xfrm>
              <a:prstGeom prst="rect">
                <a:avLst/>
              </a:prstGeom>
              <a:blipFill rotWithShape="1">
                <a:blip r:embed="rId5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ru-RU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7" name="TextBox 6"/>
              <p:cNvSpPr txBox="1"/>
              <p:nvPr/>
            </p:nvSpPr>
            <p:spPr>
              <a:xfrm>
                <a:off x="467544" y="3651870"/>
                <a:ext cx="1840312" cy="954107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2800" b="0" i="1" smtClean="0">
                          <a:latin typeface="Cambria Math"/>
                        </a:rPr>
                        <m:t>=</m:t>
                      </m:r>
                      <m:f>
                        <m:fPr>
                          <m:ctrlPr>
                            <a:rPr lang="en-US" sz="2800" b="0" i="1" smtClean="0">
                              <a:latin typeface="Cambria Math"/>
                            </a:rPr>
                          </m:ctrlPr>
                        </m:fPr>
                        <m:num>
                          <m:r>
                            <a:rPr lang="en-US" sz="2800" b="0" i="1" smtClean="0">
                              <a:latin typeface="Cambria Math"/>
                            </a:rPr>
                            <m:t>2</m:t>
                          </m:r>
                          <m:sSup>
                            <m:sSupPr>
                              <m:ctrlPr>
                                <a:rPr lang="en-US" sz="2800" b="0" i="1" smtClean="0">
                                  <a:latin typeface="Cambria Math"/>
                                </a:rPr>
                              </m:ctrlPr>
                            </m:sSupPr>
                            <m:e>
                              <m:r>
                                <a:rPr lang="en-US" sz="2800" b="0" i="1" smtClean="0">
                                  <a:latin typeface="Cambria Math"/>
                                </a:rPr>
                                <m:t>𝑠𝑖𝑛</m:t>
                              </m:r>
                            </m:e>
                            <m:sup>
                              <m:r>
                                <a:rPr lang="en-US" sz="2800" b="0" i="1" smtClean="0">
                                  <a:latin typeface="Cambria Math"/>
                                </a:rPr>
                                <m:t>2</m:t>
                              </m:r>
                            </m:sup>
                          </m:sSup>
                          <m:r>
                            <a:rPr lang="en-US" sz="2800" b="0" i="1" smtClean="0">
                              <a:latin typeface="Cambria Math"/>
                            </a:rPr>
                            <m:t>2</m:t>
                          </m:r>
                          <m:r>
                            <a:rPr lang="en-US" sz="2800" b="0" i="1" smtClean="0">
                              <a:latin typeface="Cambria Math"/>
                            </a:rPr>
                            <m:t>𝑡</m:t>
                          </m:r>
                        </m:num>
                        <m:den>
                          <m:r>
                            <a:rPr lang="en-US" sz="2800" b="0" i="1" smtClean="0">
                              <a:latin typeface="Cambria Math"/>
                            </a:rPr>
                            <m:t>2</m:t>
                          </m:r>
                        </m:den>
                      </m:f>
                    </m:oMath>
                  </m:oMathPara>
                </a14:m>
                <a:endParaRPr lang="ru-RU" dirty="0"/>
              </a:p>
            </p:txBody>
          </p:sp>
        </mc:Choice>
        <mc:Fallback xmlns="">
          <p:sp>
            <p:nvSpPr>
              <p:cNvPr id="7" name="TextBox 6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67544" y="3651870"/>
                <a:ext cx="1840312" cy="954107"/>
              </a:xfrm>
              <a:prstGeom prst="rect">
                <a:avLst/>
              </a:prstGeom>
              <a:blipFill rotWithShape="1">
                <a:blip r:embed="rId6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ru-RU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8" name="TextBox 7"/>
              <p:cNvSpPr txBox="1"/>
              <p:nvPr/>
            </p:nvSpPr>
            <p:spPr>
              <a:xfrm>
                <a:off x="2123728" y="3939902"/>
                <a:ext cx="1641540" cy="523220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2800" b="0" i="1" smtClean="0">
                          <a:latin typeface="Cambria Math"/>
                        </a:rPr>
                        <m:t>=</m:t>
                      </m:r>
                      <m:sSup>
                        <m:sSupPr>
                          <m:ctrlPr>
                            <a:rPr lang="en-US" sz="2800" b="0" i="1" smtClean="0">
                              <a:latin typeface="Cambria Math"/>
                            </a:rPr>
                          </m:ctrlPr>
                        </m:sSupPr>
                        <m:e>
                          <m:r>
                            <a:rPr lang="en-US" sz="2800" b="0" i="1" smtClean="0">
                              <a:latin typeface="Cambria Math"/>
                            </a:rPr>
                            <m:t>𝑠𝑖𝑛</m:t>
                          </m:r>
                        </m:e>
                        <m:sup>
                          <m:r>
                            <a:rPr lang="en-US" sz="2800" b="0" i="1" smtClean="0">
                              <a:latin typeface="Cambria Math"/>
                            </a:rPr>
                            <m:t>2</m:t>
                          </m:r>
                        </m:sup>
                      </m:sSup>
                      <m:r>
                        <a:rPr lang="en-US" sz="2800" b="0" i="1" smtClean="0">
                          <a:latin typeface="Cambria Math"/>
                        </a:rPr>
                        <m:t>2</m:t>
                      </m:r>
                      <m:r>
                        <a:rPr lang="en-US" sz="2800" b="0" i="1" smtClean="0">
                          <a:latin typeface="Cambria Math"/>
                        </a:rPr>
                        <m:t>𝑡</m:t>
                      </m:r>
                    </m:oMath>
                  </m:oMathPara>
                </a14:m>
                <a:endParaRPr lang="ru-RU" dirty="0"/>
              </a:p>
            </p:txBody>
          </p:sp>
        </mc:Choice>
        <mc:Fallback xmlns="">
          <p:sp>
            <p:nvSpPr>
              <p:cNvPr id="8" name="TextBox 7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123728" y="3939902"/>
                <a:ext cx="1641540" cy="523220"/>
              </a:xfrm>
              <a:prstGeom prst="rect">
                <a:avLst/>
              </a:prstGeom>
              <a:blipFill rotWithShape="1">
                <a:blip r:embed="rId7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ru-RU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10378158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3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5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6" fill="hold">
                      <p:stCondLst>
                        <p:cond delay="indefinite"/>
                      </p:stCondLst>
                      <p:childTnLst>
                        <p:par>
                          <p:cTn id="37" fill="hold">
                            <p:stCondLst>
                              <p:cond delay="0"/>
                            </p:stCondLst>
                            <p:childTnLst>
                              <p:par>
                                <p:cTn id="38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0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1" fill="hold">
                      <p:stCondLst>
                        <p:cond delay="indefinite"/>
                      </p:stCondLst>
                      <p:childTnLst>
                        <p:par>
                          <p:cTn id="42" fill="hold">
                            <p:stCondLst>
                              <p:cond delay="0"/>
                            </p:stCondLst>
                            <p:childTnLst>
                              <p:par>
                                <p:cTn id="43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5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6" fill="hold">
                      <p:stCondLst>
                        <p:cond delay="indefinite"/>
                      </p:stCondLst>
                      <p:childTnLst>
                        <p:par>
                          <p:cTn id="47" fill="hold">
                            <p:stCondLst>
                              <p:cond delay="0"/>
                            </p:stCondLst>
                            <p:childTnLst>
                              <p:par>
                                <p:cTn id="48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0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4" grpId="0"/>
      <p:bldP spid="5" grpId="0"/>
      <p:bldP spid="6" grpId="0"/>
      <p:bldP spid="7" grpId="0"/>
      <p:bldP spid="8" grpId="0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67544" y="-137800"/>
            <a:ext cx="8229600" cy="857250"/>
          </a:xfrm>
        </p:spPr>
        <p:txBody>
          <a:bodyPr/>
          <a:lstStyle/>
          <a:p>
            <a:r>
              <a:rPr lang="ru-RU" dirty="0" smtClean="0"/>
              <a:t>Пример:</a:t>
            </a:r>
            <a:endParaRPr lang="ru-RU" dirty="0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" name="Объект 2"/>
              <p:cNvSpPr>
                <a:spLocks noGrp="1"/>
              </p:cNvSpPr>
              <p:nvPr>
                <p:ph idx="1"/>
              </p:nvPr>
            </p:nvSpPr>
            <p:spPr>
              <a:xfrm>
                <a:off x="251520" y="711358"/>
                <a:ext cx="8640960" cy="4164648"/>
              </a:xfrm>
            </p:spPr>
            <p:txBody>
              <a:bodyPr>
                <a:normAutofit/>
              </a:bodyPr>
              <a:lstStyle/>
              <a:p>
                <a:pPr marL="0" indent="0">
                  <a:buNone/>
                </a:pPr>
                <a:r>
                  <a:rPr lang="ru-RU" sz="2300" dirty="0" smtClean="0"/>
                  <a:t>Доказать тождество</a:t>
                </a:r>
              </a:p>
              <a:p>
                <a:pPr marL="0" indent="0">
                  <a:buNone/>
                </a:pPr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r>
                        <a:rPr lang="ru-RU" sz="2200" b="0" i="1" smtClean="0">
                          <a:latin typeface="Cambria Math"/>
                        </a:rPr>
                        <m:t>2</m:t>
                      </m:r>
                      <m:sSup>
                        <m:sSupPr>
                          <m:ctrlPr>
                            <a:rPr lang="ru-RU" sz="2200" b="0" i="1" smtClean="0">
                              <a:latin typeface="Cambria Math"/>
                            </a:rPr>
                          </m:ctrlPr>
                        </m:sSupPr>
                        <m:e>
                          <m:r>
                            <a:rPr lang="en-US" sz="2200" b="0" i="1" smtClean="0">
                              <a:latin typeface="Cambria Math"/>
                            </a:rPr>
                            <m:t>𝑠𝑖𝑛</m:t>
                          </m:r>
                        </m:e>
                        <m:sup>
                          <m:r>
                            <a:rPr lang="en-US" sz="2200" b="0" i="1" smtClean="0">
                              <a:latin typeface="Cambria Math"/>
                            </a:rPr>
                            <m:t>2</m:t>
                          </m:r>
                        </m:sup>
                      </m:sSup>
                      <m:r>
                        <a:rPr lang="en-US" sz="2200" b="0" i="1" smtClean="0">
                          <a:latin typeface="Cambria Math"/>
                        </a:rPr>
                        <m:t>2</m:t>
                      </m:r>
                      <m:r>
                        <a:rPr lang="en-US" sz="2200" b="0" i="1" smtClean="0">
                          <a:latin typeface="Cambria Math"/>
                        </a:rPr>
                        <m:t>𝑡</m:t>
                      </m:r>
                      <m:r>
                        <a:rPr lang="en-US" sz="2200" b="0" i="1" smtClean="0">
                          <a:latin typeface="Cambria Math"/>
                        </a:rPr>
                        <m:t>=1+</m:t>
                      </m:r>
                      <m:func>
                        <m:funcPr>
                          <m:ctrlPr>
                            <a:rPr lang="en-US" sz="2200" i="1">
                              <a:latin typeface="Cambria Math"/>
                            </a:rPr>
                          </m:ctrlPr>
                        </m:funcPr>
                        <m:fName>
                          <m:r>
                            <a:rPr lang="en-US" sz="2200" i="1">
                              <a:latin typeface="Cambria Math"/>
                            </a:rPr>
                            <m:t>𝑠𝑖𝑛</m:t>
                          </m:r>
                        </m:fName>
                        <m:e>
                          <m:d>
                            <m:dPr>
                              <m:ctrlPr>
                                <a:rPr lang="en-US" sz="2200" i="1">
                                  <a:latin typeface="Cambria Math"/>
                                </a:rPr>
                              </m:ctrlPr>
                            </m:dPr>
                            <m:e>
                              <m:f>
                                <m:fPr>
                                  <m:ctrlPr>
                                    <a:rPr lang="en-US" sz="2200" i="1">
                                      <a:latin typeface="Cambria Math"/>
                                    </a:rPr>
                                  </m:ctrlPr>
                                </m:fPr>
                                <m:num>
                                  <m:r>
                                    <a:rPr lang="en-US" sz="2200" i="1">
                                      <a:latin typeface="Cambria Math"/>
                                    </a:rPr>
                                    <m:t>3</m:t>
                                  </m:r>
                                  <m:r>
                                    <a:rPr lang="en-US" sz="2200" i="1">
                                      <a:latin typeface="Cambria Math"/>
                                      <a:ea typeface="Cambria Math"/>
                                    </a:rPr>
                                    <m:t>𝜋</m:t>
                                  </m:r>
                                </m:num>
                                <m:den>
                                  <m:r>
                                    <a:rPr lang="en-US" sz="2200" i="1">
                                      <a:latin typeface="Cambria Math"/>
                                    </a:rPr>
                                    <m:t>2</m:t>
                                  </m:r>
                                </m:den>
                              </m:f>
                              <m:r>
                                <a:rPr lang="en-US" sz="2200" i="1">
                                  <a:latin typeface="Cambria Math"/>
                                </a:rPr>
                                <m:t>−4</m:t>
                              </m:r>
                              <m:r>
                                <a:rPr lang="en-US" sz="2200" i="1">
                                  <a:latin typeface="Cambria Math"/>
                                </a:rPr>
                                <m:t>𝑡</m:t>
                              </m:r>
                            </m:e>
                          </m:d>
                        </m:e>
                      </m:func>
                      <m:r>
                        <a:rPr lang="en-US" sz="2200" b="0" i="1" smtClean="0">
                          <a:latin typeface="Cambria Math"/>
                        </a:rPr>
                        <m:t>.</m:t>
                      </m:r>
                    </m:oMath>
                  </m:oMathPara>
                </a14:m>
                <a:endParaRPr lang="en-US" sz="2200" i="1" dirty="0" smtClean="0"/>
              </a:p>
              <a:p>
                <a:pPr marL="0" indent="0">
                  <a:buNone/>
                </a:pPr>
                <a:r>
                  <a:rPr lang="ru-RU" sz="2300" dirty="0" smtClean="0"/>
                  <a:t>Доказательство:</a:t>
                </a:r>
              </a:p>
              <a:p>
                <a:pPr marL="0" indent="0">
                  <a:buNone/>
                </a:pPr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func>
                        <m:funcPr>
                          <m:ctrlPr>
                            <a:rPr lang="en-US" sz="2200" i="1">
                              <a:latin typeface="Cambria Math"/>
                            </a:rPr>
                          </m:ctrlPr>
                        </m:funcPr>
                        <m:fName>
                          <m:r>
                            <a:rPr lang="en-US" sz="2200" i="1">
                              <a:latin typeface="Cambria Math"/>
                            </a:rPr>
                            <m:t>𝑠𝑖𝑛</m:t>
                          </m:r>
                        </m:fName>
                        <m:e>
                          <m:d>
                            <m:dPr>
                              <m:ctrlPr>
                                <a:rPr lang="en-US" sz="2200" i="1">
                                  <a:latin typeface="Cambria Math"/>
                                </a:rPr>
                              </m:ctrlPr>
                            </m:dPr>
                            <m:e>
                              <m:f>
                                <m:fPr>
                                  <m:ctrlPr>
                                    <a:rPr lang="en-US" sz="2200" i="1">
                                      <a:latin typeface="Cambria Math"/>
                                    </a:rPr>
                                  </m:ctrlPr>
                                </m:fPr>
                                <m:num>
                                  <m:r>
                                    <a:rPr lang="en-US" sz="2200" i="1">
                                      <a:latin typeface="Cambria Math"/>
                                    </a:rPr>
                                    <m:t>3</m:t>
                                  </m:r>
                                  <m:r>
                                    <a:rPr lang="en-US" sz="2200" i="1">
                                      <a:latin typeface="Cambria Math"/>
                                      <a:ea typeface="Cambria Math"/>
                                    </a:rPr>
                                    <m:t>𝜋</m:t>
                                  </m:r>
                                </m:num>
                                <m:den>
                                  <m:r>
                                    <a:rPr lang="en-US" sz="2200" i="1">
                                      <a:latin typeface="Cambria Math"/>
                                    </a:rPr>
                                    <m:t>2</m:t>
                                  </m:r>
                                </m:den>
                              </m:f>
                              <m:r>
                                <a:rPr lang="en-US" sz="2200" i="1">
                                  <a:latin typeface="Cambria Math"/>
                                </a:rPr>
                                <m:t>−4</m:t>
                              </m:r>
                              <m:r>
                                <a:rPr lang="en-US" sz="2200" i="1">
                                  <a:latin typeface="Cambria Math"/>
                                </a:rPr>
                                <m:t>𝑡</m:t>
                              </m:r>
                            </m:e>
                          </m:d>
                        </m:e>
                      </m:func>
                      <m:r>
                        <a:rPr lang="ru-RU" sz="2200" b="0" i="1" smtClean="0">
                          <a:latin typeface="Cambria Math"/>
                        </a:rPr>
                        <m:t>=</m:t>
                      </m:r>
                      <m:func>
                        <m:funcPr>
                          <m:ctrlPr>
                            <a:rPr lang="en-US" sz="2200" i="1">
                              <a:latin typeface="Cambria Math"/>
                            </a:rPr>
                          </m:ctrlPr>
                        </m:funcPr>
                        <m:fName>
                          <m:r>
                            <a:rPr lang="en-US" sz="2200" i="1">
                              <a:latin typeface="Cambria Math"/>
                            </a:rPr>
                            <m:t>𝑠𝑖𝑛</m:t>
                          </m:r>
                        </m:fName>
                        <m:e>
                          <m:f>
                            <m:fPr>
                              <m:ctrlPr>
                                <a:rPr lang="en-US" sz="2200" i="1" smtClean="0">
                                  <a:latin typeface="Cambria Math"/>
                                </a:rPr>
                              </m:ctrlPr>
                            </m:fPr>
                            <m:num>
                              <m:r>
                                <a:rPr lang="ru-RU" sz="2200" b="0" i="1" smtClean="0">
                                  <a:latin typeface="Cambria Math"/>
                                </a:rPr>
                                <m:t>3</m:t>
                              </m:r>
                              <m:r>
                                <a:rPr lang="ru-RU" sz="2200" b="0" i="1" smtClean="0">
                                  <a:latin typeface="Cambria Math"/>
                                  <a:ea typeface="Cambria Math"/>
                                </a:rPr>
                                <m:t>𝜋</m:t>
                              </m:r>
                            </m:num>
                            <m:den>
                              <m:r>
                                <a:rPr lang="ru-RU" sz="2200" b="0" i="1" smtClean="0">
                                  <a:latin typeface="Cambria Math"/>
                                </a:rPr>
                                <m:t>2</m:t>
                              </m:r>
                            </m:den>
                          </m:f>
                          <m:r>
                            <a:rPr lang="en-US" sz="2200" i="1">
                              <a:latin typeface="Cambria Math"/>
                              <a:ea typeface="Cambria Math"/>
                            </a:rPr>
                            <m:t>⋅</m:t>
                          </m:r>
                          <m:func>
                            <m:funcPr>
                              <m:ctrlPr>
                                <a:rPr lang="en-US" sz="2200" i="1">
                                  <a:latin typeface="Cambria Math"/>
                                  <a:ea typeface="Cambria Math"/>
                                </a:rPr>
                              </m:ctrlPr>
                            </m:funcPr>
                            <m:fName>
                              <m:r>
                                <a:rPr lang="en-US" sz="2200" i="1">
                                  <a:latin typeface="Cambria Math"/>
                                  <a:ea typeface="Cambria Math"/>
                                </a:rPr>
                                <m:t>𝑐𝑜𝑠</m:t>
                              </m:r>
                            </m:fName>
                            <m:e>
                              <m:r>
                                <a:rPr lang="en-US" sz="2200" b="0" i="1" smtClean="0">
                                  <a:latin typeface="Cambria Math"/>
                                  <a:ea typeface="Cambria Math"/>
                                </a:rPr>
                                <m:t>4</m:t>
                              </m:r>
                              <m:r>
                                <a:rPr lang="en-US" sz="2200" b="0" i="1" smtClean="0">
                                  <a:latin typeface="Cambria Math"/>
                                  <a:ea typeface="Cambria Math"/>
                                </a:rPr>
                                <m:t>𝑡</m:t>
                              </m:r>
                              <m:r>
                                <a:rPr lang="en-US" sz="2200" i="1">
                                  <a:latin typeface="Cambria Math"/>
                                  <a:ea typeface="Cambria Math"/>
                                </a:rPr>
                                <m:t>−</m:t>
                              </m:r>
                              <m:func>
                                <m:funcPr>
                                  <m:ctrlPr>
                                    <a:rPr lang="en-US" sz="2200" i="1">
                                      <a:latin typeface="Cambria Math"/>
                                      <a:ea typeface="Cambria Math"/>
                                    </a:rPr>
                                  </m:ctrlPr>
                                </m:funcPr>
                                <m:fName>
                                  <m:r>
                                    <a:rPr lang="en-US" sz="2200" i="1">
                                      <a:latin typeface="Cambria Math"/>
                                      <a:ea typeface="Cambria Math"/>
                                    </a:rPr>
                                    <m:t>𝑐𝑜𝑠</m:t>
                                  </m:r>
                                </m:fName>
                                <m:e>
                                  <m:f>
                                    <m:fPr>
                                      <m:ctrlPr>
                                        <a:rPr lang="en-US" sz="2200" i="1" smtClean="0">
                                          <a:latin typeface="Cambria Math"/>
                                          <a:ea typeface="Cambria Math"/>
                                        </a:rPr>
                                      </m:ctrlPr>
                                    </m:fPr>
                                    <m:num>
                                      <m:r>
                                        <a:rPr lang="en-US" sz="2200" b="0" i="1" smtClean="0">
                                          <a:latin typeface="Cambria Math"/>
                                          <a:ea typeface="Cambria Math"/>
                                        </a:rPr>
                                        <m:t>3</m:t>
                                      </m:r>
                                      <m:r>
                                        <a:rPr lang="en-US" sz="2200" b="0" i="1" smtClean="0">
                                          <a:latin typeface="Cambria Math"/>
                                          <a:ea typeface="Cambria Math"/>
                                        </a:rPr>
                                        <m:t>𝜋</m:t>
                                      </m:r>
                                    </m:num>
                                    <m:den>
                                      <m:r>
                                        <a:rPr lang="en-US" sz="2200" b="0" i="1" smtClean="0">
                                          <a:latin typeface="Cambria Math"/>
                                          <a:ea typeface="Cambria Math"/>
                                        </a:rPr>
                                        <m:t>2</m:t>
                                      </m:r>
                                    </m:den>
                                  </m:f>
                                  <m:r>
                                    <a:rPr lang="en-US" sz="2200" i="1">
                                      <a:latin typeface="Cambria Math"/>
                                      <a:ea typeface="Cambria Math"/>
                                    </a:rPr>
                                    <m:t>⋅</m:t>
                                  </m:r>
                                  <m:func>
                                    <m:funcPr>
                                      <m:ctrlPr>
                                        <a:rPr lang="en-US" sz="2200" i="1">
                                          <a:latin typeface="Cambria Math"/>
                                          <a:ea typeface="Cambria Math"/>
                                        </a:rPr>
                                      </m:ctrlPr>
                                    </m:funcPr>
                                    <m:fName>
                                      <m:r>
                                        <a:rPr lang="en-US" sz="2200" i="1">
                                          <a:latin typeface="Cambria Math"/>
                                          <a:ea typeface="Cambria Math"/>
                                        </a:rPr>
                                        <m:t>𝑠𝑖𝑛</m:t>
                                      </m:r>
                                    </m:fName>
                                    <m:e>
                                      <m:r>
                                        <a:rPr lang="en-US" sz="2200" b="0" i="1" smtClean="0">
                                          <a:latin typeface="Cambria Math"/>
                                          <a:ea typeface="Cambria Math"/>
                                        </a:rPr>
                                        <m:t>4</m:t>
                                      </m:r>
                                      <m:r>
                                        <a:rPr lang="en-US" sz="2200" b="0" i="1" smtClean="0">
                                          <a:latin typeface="Cambria Math"/>
                                          <a:ea typeface="Cambria Math"/>
                                        </a:rPr>
                                        <m:t>𝑡</m:t>
                                      </m:r>
                                    </m:e>
                                  </m:func>
                                </m:e>
                              </m:func>
                            </m:e>
                          </m:func>
                        </m:e>
                      </m:func>
                      <m:r>
                        <a:rPr lang="en-US" sz="2200" b="0" i="1" smtClean="0">
                          <a:latin typeface="Cambria Math"/>
                          <a:ea typeface="Cambria Math"/>
                        </a:rPr>
                        <m:t>=−</m:t>
                      </m:r>
                      <m:func>
                        <m:funcPr>
                          <m:ctrlPr>
                            <a:rPr lang="en-US" sz="2200" b="0" i="1" smtClean="0">
                              <a:latin typeface="Cambria Math"/>
                              <a:ea typeface="Cambria Math"/>
                            </a:rPr>
                          </m:ctrlPr>
                        </m:funcPr>
                        <m:fName>
                          <m:r>
                            <a:rPr lang="en-US" sz="2200" b="0" i="1" smtClean="0">
                              <a:latin typeface="Cambria Math"/>
                              <a:ea typeface="Cambria Math"/>
                            </a:rPr>
                            <m:t>𝑐𝑜𝑠</m:t>
                          </m:r>
                        </m:fName>
                        <m:e>
                          <m:r>
                            <a:rPr lang="en-US" sz="2200" b="0" i="1" smtClean="0">
                              <a:latin typeface="Cambria Math"/>
                              <a:ea typeface="Cambria Math"/>
                            </a:rPr>
                            <m:t>4</m:t>
                          </m:r>
                          <m:r>
                            <a:rPr lang="en-US" sz="2200" b="0" i="1" smtClean="0">
                              <a:latin typeface="Cambria Math"/>
                              <a:ea typeface="Cambria Math"/>
                            </a:rPr>
                            <m:t>𝑡</m:t>
                          </m:r>
                        </m:e>
                      </m:func>
                    </m:oMath>
                  </m:oMathPara>
                </a14:m>
                <a:endParaRPr lang="en-US" sz="2200" i="1" dirty="0" smtClean="0"/>
              </a:p>
              <a:p>
                <a:pPr marL="0" indent="0">
                  <a:buNone/>
                </a:pPr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r>
                        <a:rPr lang="en-US" sz="2200" i="1">
                          <a:latin typeface="Cambria Math"/>
                        </a:rPr>
                        <m:t>1+</m:t>
                      </m:r>
                      <m:func>
                        <m:funcPr>
                          <m:ctrlPr>
                            <a:rPr lang="en-US" sz="2200" i="1">
                              <a:latin typeface="Cambria Math"/>
                            </a:rPr>
                          </m:ctrlPr>
                        </m:funcPr>
                        <m:fName>
                          <m:r>
                            <a:rPr lang="en-US" sz="2200" i="1">
                              <a:latin typeface="Cambria Math"/>
                            </a:rPr>
                            <m:t>𝑠𝑖𝑛</m:t>
                          </m:r>
                        </m:fName>
                        <m:e>
                          <m:d>
                            <m:dPr>
                              <m:ctrlPr>
                                <a:rPr lang="en-US" sz="2200" i="1">
                                  <a:latin typeface="Cambria Math"/>
                                </a:rPr>
                              </m:ctrlPr>
                            </m:dPr>
                            <m:e>
                              <m:f>
                                <m:fPr>
                                  <m:ctrlPr>
                                    <a:rPr lang="en-US" sz="2200" i="1">
                                      <a:latin typeface="Cambria Math"/>
                                    </a:rPr>
                                  </m:ctrlPr>
                                </m:fPr>
                                <m:num>
                                  <m:r>
                                    <a:rPr lang="en-US" sz="2200" i="1">
                                      <a:latin typeface="Cambria Math"/>
                                    </a:rPr>
                                    <m:t>3</m:t>
                                  </m:r>
                                  <m:r>
                                    <a:rPr lang="en-US" sz="2200" i="1">
                                      <a:latin typeface="Cambria Math"/>
                                      <a:ea typeface="Cambria Math"/>
                                    </a:rPr>
                                    <m:t>𝜋</m:t>
                                  </m:r>
                                </m:num>
                                <m:den>
                                  <m:r>
                                    <a:rPr lang="en-US" sz="2200" i="1">
                                      <a:latin typeface="Cambria Math"/>
                                    </a:rPr>
                                    <m:t>2</m:t>
                                  </m:r>
                                </m:den>
                              </m:f>
                              <m:r>
                                <a:rPr lang="en-US" sz="2200" i="1">
                                  <a:latin typeface="Cambria Math"/>
                                </a:rPr>
                                <m:t>−4</m:t>
                              </m:r>
                              <m:r>
                                <a:rPr lang="en-US" sz="2200" i="1">
                                  <a:latin typeface="Cambria Math"/>
                                </a:rPr>
                                <m:t>𝑡</m:t>
                              </m:r>
                            </m:e>
                          </m:d>
                        </m:e>
                      </m:func>
                      <m:r>
                        <a:rPr lang="en-US" sz="2200" b="0" i="1" smtClean="0">
                          <a:latin typeface="Cambria Math"/>
                        </a:rPr>
                        <m:t>=</m:t>
                      </m:r>
                      <m:sSup>
                        <m:sSupPr>
                          <m:ctrlPr>
                            <a:rPr lang="ru-RU" sz="2200" i="1">
                              <a:latin typeface="Cambria Math"/>
                            </a:rPr>
                          </m:ctrlPr>
                        </m:sSupPr>
                        <m:e>
                          <m:r>
                            <a:rPr lang="en-US" sz="2200" i="1">
                              <a:latin typeface="Cambria Math"/>
                            </a:rPr>
                            <m:t>𝑠𝑖𝑛</m:t>
                          </m:r>
                        </m:e>
                        <m:sup>
                          <m:r>
                            <a:rPr lang="en-US" sz="2200" i="1">
                              <a:latin typeface="Cambria Math"/>
                            </a:rPr>
                            <m:t>2</m:t>
                          </m:r>
                        </m:sup>
                      </m:sSup>
                      <m:r>
                        <a:rPr lang="ru-RU" sz="2200" b="0" i="1" smtClean="0">
                          <a:latin typeface="Cambria Math"/>
                        </a:rPr>
                        <m:t>2</m:t>
                      </m:r>
                      <m:r>
                        <a:rPr lang="en-US" sz="2200" b="0" i="1" smtClean="0">
                          <a:latin typeface="Cambria Math"/>
                        </a:rPr>
                        <m:t>𝑡</m:t>
                      </m:r>
                      <m:r>
                        <a:rPr lang="en-US" sz="2200" i="1">
                          <a:latin typeface="Cambria Math"/>
                        </a:rPr>
                        <m:t>+</m:t>
                      </m:r>
                      <m:sSup>
                        <m:sSupPr>
                          <m:ctrlPr>
                            <a:rPr lang="en-US" sz="2200" i="1">
                              <a:latin typeface="Cambria Math"/>
                            </a:rPr>
                          </m:ctrlPr>
                        </m:sSupPr>
                        <m:e>
                          <m:r>
                            <a:rPr lang="en-US" sz="2200" i="1">
                              <a:latin typeface="Cambria Math"/>
                            </a:rPr>
                            <m:t>𝑐𝑜𝑠</m:t>
                          </m:r>
                        </m:e>
                        <m:sup>
                          <m:r>
                            <a:rPr lang="en-US" sz="2200" i="1">
                              <a:latin typeface="Cambria Math"/>
                            </a:rPr>
                            <m:t>2</m:t>
                          </m:r>
                        </m:sup>
                      </m:sSup>
                      <m:r>
                        <a:rPr lang="ru-RU" sz="2200" b="0" i="1" smtClean="0">
                          <a:latin typeface="Cambria Math"/>
                        </a:rPr>
                        <m:t>2</m:t>
                      </m:r>
                      <m:r>
                        <a:rPr lang="en-US" sz="2200" b="0" i="1" smtClean="0">
                          <a:latin typeface="Cambria Math"/>
                        </a:rPr>
                        <m:t>𝑡</m:t>
                      </m:r>
                      <m:r>
                        <a:rPr lang="en-US" sz="2200" b="0" i="1" smtClean="0">
                          <a:latin typeface="Cambria Math"/>
                        </a:rPr>
                        <m:t>−</m:t>
                      </m:r>
                      <m:d>
                        <m:dPr>
                          <m:ctrlPr>
                            <a:rPr lang="en-US" sz="2200" b="0" i="1" smtClean="0">
                              <a:latin typeface="Cambria Math"/>
                            </a:rPr>
                          </m:ctrlPr>
                        </m:dPr>
                        <m:e>
                          <m:sSup>
                            <m:sSupPr>
                              <m:ctrlPr>
                                <a:rPr lang="en-US" sz="2200" b="0" i="1" smtClean="0">
                                  <a:latin typeface="Cambria Math"/>
                                </a:rPr>
                              </m:ctrlPr>
                            </m:sSupPr>
                            <m:e>
                              <m:r>
                                <a:rPr lang="en-US" sz="2200" b="0" i="1" smtClean="0">
                                  <a:latin typeface="Cambria Math"/>
                                </a:rPr>
                                <m:t>𝑐𝑜𝑠</m:t>
                              </m:r>
                            </m:e>
                            <m:sup>
                              <m:r>
                                <a:rPr lang="en-US" sz="2200" b="0" i="1" smtClean="0">
                                  <a:latin typeface="Cambria Math"/>
                                </a:rPr>
                                <m:t>2</m:t>
                              </m:r>
                            </m:sup>
                          </m:sSup>
                          <m:r>
                            <a:rPr lang="en-US" sz="2200" b="0" i="1" smtClean="0">
                              <a:latin typeface="Cambria Math"/>
                            </a:rPr>
                            <m:t>2</m:t>
                          </m:r>
                          <m:r>
                            <a:rPr lang="en-US" sz="2200" b="0" i="1" smtClean="0">
                              <a:latin typeface="Cambria Math"/>
                            </a:rPr>
                            <m:t>𝑡</m:t>
                          </m:r>
                          <m:r>
                            <a:rPr lang="en-US" sz="2200" b="0" i="1" smtClean="0">
                              <a:latin typeface="Cambria Math"/>
                            </a:rPr>
                            <m:t>−</m:t>
                          </m:r>
                          <m:sSup>
                            <m:sSupPr>
                              <m:ctrlPr>
                                <a:rPr lang="en-US" sz="2200" b="0" i="1" smtClean="0">
                                  <a:latin typeface="Cambria Math"/>
                                </a:rPr>
                              </m:ctrlPr>
                            </m:sSupPr>
                            <m:e>
                              <m:r>
                                <a:rPr lang="en-US" sz="2200" b="0" i="1" smtClean="0">
                                  <a:latin typeface="Cambria Math"/>
                                </a:rPr>
                                <m:t>𝑠𝑖𝑛</m:t>
                              </m:r>
                            </m:e>
                            <m:sup>
                              <m:r>
                                <a:rPr lang="en-US" sz="2200" b="0" i="1" smtClean="0">
                                  <a:latin typeface="Cambria Math"/>
                                </a:rPr>
                                <m:t>2</m:t>
                              </m:r>
                            </m:sup>
                          </m:sSup>
                          <m:r>
                            <a:rPr lang="en-US" sz="2200" b="0" i="1" smtClean="0">
                              <a:latin typeface="Cambria Math"/>
                            </a:rPr>
                            <m:t>2</m:t>
                          </m:r>
                          <m:r>
                            <a:rPr lang="en-US" sz="2200" b="0" i="1" smtClean="0">
                              <a:latin typeface="Cambria Math"/>
                            </a:rPr>
                            <m:t>𝑡</m:t>
                          </m:r>
                        </m:e>
                      </m:d>
                      <m:r>
                        <a:rPr lang="en-US" sz="2200" b="0" i="1" smtClean="0">
                          <a:latin typeface="Cambria Math"/>
                        </a:rPr>
                        <m:t>=2</m:t>
                      </m:r>
                      <m:sSup>
                        <m:sSupPr>
                          <m:ctrlPr>
                            <a:rPr lang="en-US" sz="2200" b="0" i="1" smtClean="0">
                              <a:latin typeface="Cambria Math"/>
                            </a:rPr>
                          </m:ctrlPr>
                        </m:sSupPr>
                        <m:e>
                          <m:r>
                            <a:rPr lang="en-US" sz="2200" b="0" i="1" smtClean="0">
                              <a:latin typeface="Cambria Math"/>
                            </a:rPr>
                            <m:t>𝑠𝑖𝑛</m:t>
                          </m:r>
                        </m:e>
                        <m:sup>
                          <m:r>
                            <a:rPr lang="en-US" sz="2200" b="0" i="1" smtClean="0">
                              <a:latin typeface="Cambria Math"/>
                            </a:rPr>
                            <m:t>2</m:t>
                          </m:r>
                        </m:sup>
                      </m:sSup>
                      <m:r>
                        <a:rPr lang="en-US" sz="2200" b="0" i="1" smtClean="0">
                          <a:latin typeface="Cambria Math"/>
                        </a:rPr>
                        <m:t>2</m:t>
                      </m:r>
                      <m:r>
                        <a:rPr lang="en-US" sz="2200" b="0" i="1" smtClean="0">
                          <a:latin typeface="Cambria Math"/>
                        </a:rPr>
                        <m:t>𝑡</m:t>
                      </m:r>
                    </m:oMath>
                  </m:oMathPara>
                </a14:m>
                <a:endParaRPr lang="en-US" sz="2200" i="1" dirty="0" smtClean="0"/>
              </a:p>
              <a:p>
                <a:pPr marL="0" indent="0">
                  <a:buNone/>
                </a:pPr>
                <a:endParaRPr lang="en-US" sz="2400" i="1" dirty="0" smtClean="0"/>
              </a:p>
              <a:p>
                <a:pPr marL="0" indent="0">
                  <a:buNone/>
                </a:pPr>
                <a:endParaRPr lang="ru-RU" sz="2400" dirty="0"/>
              </a:p>
              <a:p>
                <a:endParaRPr lang="ru-RU" sz="2400" dirty="0"/>
              </a:p>
              <a:p>
                <a:pPr marL="0" indent="0">
                  <a:buNone/>
                </a:pPr>
                <a:endParaRPr lang="ru-RU" dirty="0"/>
              </a:p>
            </p:txBody>
          </p:sp>
        </mc:Choice>
        <mc:Fallback xmlns="">
          <p:sp>
            <p:nvSpPr>
              <p:cNvPr id="3" name="Объект 2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xfrm>
                <a:off x="251520" y="711358"/>
                <a:ext cx="8640960" cy="4164648"/>
              </a:xfrm>
              <a:blipFill rotWithShape="1">
                <a:blip r:embed="rId2"/>
                <a:stretch>
                  <a:fillRect l="-987" t="-1025"/>
                </a:stretch>
              </a:blipFill>
            </p:spPr>
            <p:txBody>
              <a:bodyPr/>
              <a:lstStyle/>
              <a:p>
                <a:r>
                  <a:rPr lang="ru-RU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4" name="TextBox 3"/>
              <p:cNvSpPr txBox="1"/>
              <p:nvPr/>
            </p:nvSpPr>
            <p:spPr>
              <a:xfrm>
                <a:off x="4788024" y="711358"/>
                <a:ext cx="4176784" cy="584775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func>
                        <m:funcPr>
                          <m:ctrlPr>
                            <a:rPr lang="en-US" b="0" i="1" smtClean="0">
                              <a:solidFill>
                                <a:schemeClr val="tx1"/>
                              </a:solidFill>
                              <a:latin typeface="Cambria Math"/>
                            </a:rPr>
                          </m:ctrlPr>
                        </m:funcPr>
                        <m:fName>
                          <m:r>
                            <a:rPr lang="en-US" b="0" i="1" smtClean="0">
                              <a:solidFill>
                                <a:schemeClr val="tx1"/>
                              </a:solidFill>
                              <a:latin typeface="Cambria Math"/>
                            </a:rPr>
                            <m:t>𝑠𝑖𝑛</m:t>
                          </m:r>
                        </m:fName>
                        <m:e>
                          <m:d>
                            <m:dPr>
                              <m:ctrlPr>
                                <a:rPr lang="en-US" b="0" i="1" smtClean="0">
                                  <a:solidFill>
                                    <a:schemeClr val="tx1"/>
                                  </a:solidFill>
                                  <a:latin typeface="Cambria Math"/>
                                </a:rPr>
                              </m:ctrlPr>
                            </m:dPr>
                            <m:e>
                              <m:r>
                                <a:rPr lang="en-US" b="0" i="1" smtClean="0">
                                  <a:solidFill>
                                    <a:schemeClr val="tx1"/>
                                  </a:solidFill>
                                  <a:latin typeface="Cambria Math"/>
                                </a:rPr>
                                <m:t>𝑥</m:t>
                              </m:r>
                              <m:r>
                                <a:rPr lang="en-US" b="0" i="1" smtClean="0">
                                  <a:solidFill>
                                    <a:schemeClr val="tx1"/>
                                  </a:solidFill>
                                  <a:latin typeface="Cambria Math"/>
                                </a:rPr>
                                <m:t>−</m:t>
                              </m:r>
                              <m:r>
                                <a:rPr lang="en-US" b="0" i="1" smtClean="0">
                                  <a:solidFill>
                                    <a:schemeClr val="tx1"/>
                                  </a:solidFill>
                                  <a:latin typeface="Cambria Math"/>
                                </a:rPr>
                                <m:t>𝑦</m:t>
                              </m:r>
                            </m:e>
                          </m:d>
                          <m:r>
                            <a:rPr lang="en-US" b="0" i="1" smtClean="0">
                              <a:solidFill>
                                <a:schemeClr val="tx1"/>
                              </a:solidFill>
                              <a:latin typeface="Cambria Math"/>
                            </a:rPr>
                            <m:t>=</m:t>
                          </m:r>
                        </m:e>
                      </m:func>
                      <m:func>
                        <m:funcPr>
                          <m:ctrlPr>
                            <a:rPr lang="en-US" b="0" i="1" smtClean="0">
                              <a:solidFill>
                                <a:schemeClr val="tx1"/>
                              </a:solidFill>
                              <a:latin typeface="Cambria Math"/>
                            </a:rPr>
                          </m:ctrlPr>
                        </m:funcPr>
                        <m:fName>
                          <m:r>
                            <a:rPr lang="en-US" b="0" i="1" smtClean="0">
                              <a:solidFill>
                                <a:schemeClr val="tx1"/>
                              </a:solidFill>
                              <a:latin typeface="Cambria Math"/>
                            </a:rPr>
                            <m:t>𝑠𝑖𝑛</m:t>
                          </m:r>
                        </m:fName>
                        <m:e>
                          <m:r>
                            <a:rPr lang="en-US" b="0" i="1" smtClean="0">
                              <a:solidFill>
                                <a:schemeClr val="tx1"/>
                              </a:solidFill>
                              <a:latin typeface="Cambria Math"/>
                            </a:rPr>
                            <m:t>𝑥</m:t>
                          </m:r>
                          <m:r>
                            <a:rPr lang="en-US" b="0" i="1" smtClean="0">
                              <a:solidFill>
                                <a:schemeClr val="tx1"/>
                              </a:solidFill>
                              <a:latin typeface="Cambria Math"/>
                              <a:ea typeface="Cambria Math"/>
                            </a:rPr>
                            <m:t>⋅</m:t>
                          </m:r>
                          <m:func>
                            <m:funcPr>
                              <m:ctrlPr>
                                <a:rPr lang="en-US" b="0" i="1" smtClean="0">
                                  <a:solidFill>
                                    <a:schemeClr val="tx1"/>
                                  </a:solidFill>
                                  <a:latin typeface="Cambria Math"/>
                                  <a:ea typeface="Cambria Math"/>
                                </a:rPr>
                              </m:ctrlPr>
                            </m:funcPr>
                            <m:fName>
                              <m:r>
                                <a:rPr lang="en-US" b="0" i="1" smtClean="0">
                                  <a:solidFill>
                                    <a:schemeClr val="tx1"/>
                                  </a:solidFill>
                                  <a:latin typeface="Cambria Math"/>
                                  <a:ea typeface="Cambria Math"/>
                                </a:rPr>
                                <m:t>𝑐𝑜𝑠</m:t>
                              </m:r>
                            </m:fName>
                            <m:e>
                              <m:r>
                                <a:rPr lang="en-US" b="0" i="1" smtClean="0">
                                  <a:solidFill>
                                    <a:schemeClr val="tx1"/>
                                  </a:solidFill>
                                  <a:latin typeface="Cambria Math"/>
                                  <a:ea typeface="Cambria Math"/>
                                </a:rPr>
                                <m:t>𝑦</m:t>
                              </m:r>
                              <m:r>
                                <a:rPr lang="en-US" b="0" i="1" smtClean="0">
                                  <a:solidFill>
                                    <a:schemeClr val="tx1"/>
                                  </a:solidFill>
                                  <a:latin typeface="Cambria Math"/>
                                  <a:ea typeface="Cambria Math"/>
                                </a:rPr>
                                <m:t>−</m:t>
                              </m:r>
                              <m:func>
                                <m:funcPr>
                                  <m:ctrlPr>
                                    <a:rPr lang="en-US" b="0" i="1" smtClean="0">
                                      <a:solidFill>
                                        <a:schemeClr val="tx1"/>
                                      </a:solidFill>
                                      <a:latin typeface="Cambria Math"/>
                                      <a:ea typeface="Cambria Math"/>
                                    </a:rPr>
                                  </m:ctrlPr>
                                </m:funcPr>
                                <m:fName>
                                  <m:r>
                                    <a:rPr lang="en-US" b="0" i="1" smtClean="0">
                                      <a:solidFill>
                                        <a:schemeClr val="tx1"/>
                                      </a:solidFill>
                                      <a:latin typeface="Cambria Math"/>
                                      <a:ea typeface="Cambria Math"/>
                                    </a:rPr>
                                    <m:t>𝑐𝑜𝑠</m:t>
                                  </m:r>
                                </m:fName>
                                <m:e>
                                  <m:r>
                                    <a:rPr lang="en-US" b="0" i="1" smtClean="0">
                                      <a:solidFill>
                                        <a:schemeClr val="tx1"/>
                                      </a:solidFill>
                                      <a:latin typeface="Cambria Math"/>
                                      <a:ea typeface="Cambria Math"/>
                                    </a:rPr>
                                    <m:t>𝑥</m:t>
                                  </m:r>
                                  <m:r>
                                    <a:rPr lang="en-US" b="0" i="1" smtClean="0">
                                      <a:solidFill>
                                        <a:schemeClr val="tx1"/>
                                      </a:solidFill>
                                      <a:latin typeface="Cambria Math"/>
                                      <a:ea typeface="Cambria Math"/>
                                    </a:rPr>
                                    <m:t>⋅</m:t>
                                  </m:r>
                                  <m:func>
                                    <m:funcPr>
                                      <m:ctrlPr>
                                        <a:rPr lang="en-US" b="0" i="1" smtClean="0">
                                          <a:solidFill>
                                            <a:schemeClr val="tx1"/>
                                          </a:solidFill>
                                          <a:latin typeface="Cambria Math"/>
                                          <a:ea typeface="Cambria Math"/>
                                        </a:rPr>
                                      </m:ctrlPr>
                                    </m:funcPr>
                                    <m:fName>
                                      <m:r>
                                        <a:rPr lang="en-US" b="0" i="1" smtClean="0">
                                          <a:solidFill>
                                            <a:schemeClr val="tx1"/>
                                          </a:solidFill>
                                          <a:latin typeface="Cambria Math"/>
                                          <a:ea typeface="Cambria Math"/>
                                        </a:rPr>
                                        <m:t>𝑠𝑖𝑛</m:t>
                                      </m:r>
                                    </m:fName>
                                    <m:e>
                                      <m:r>
                                        <a:rPr lang="en-US" b="0" i="1" smtClean="0">
                                          <a:solidFill>
                                            <a:schemeClr val="tx1"/>
                                          </a:solidFill>
                                          <a:latin typeface="Cambria Math"/>
                                          <a:ea typeface="Cambria Math"/>
                                        </a:rPr>
                                        <m:t>𝑦</m:t>
                                      </m:r>
                                    </m:e>
                                  </m:func>
                                </m:e>
                              </m:func>
                            </m:e>
                          </m:func>
                        </m:e>
                      </m:func>
                    </m:oMath>
                  </m:oMathPara>
                </a14:m>
                <a:endParaRPr lang="ru-RU" sz="2000" i="1" dirty="0">
                  <a:solidFill>
                    <a:schemeClr val="tx1"/>
                  </a:solidFill>
                </a:endParaRPr>
              </a:p>
              <a:p>
                <a:endParaRPr lang="ru-RU" sz="1400" dirty="0"/>
              </a:p>
            </p:txBody>
          </p:sp>
        </mc:Choice>
        <mc:Fallback xmlns="">
          <p:sp>
            <p:nvSpPr>
              <p:cNvPr id="4" name="TextBox 3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788024" y="711358"/>
                <a:ext cx="4176784" cy="584775"/>
              </a:xfrm>
              <a:prstGeom prst="rect">
                <a:avLst/>
              </a:prstGeom>
              <a:blipFill rotWithShape="1">
                <a:blip r:embed="rId3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ru-RU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5" name="TextBox 4"/>
              <p:cNvSpPr txBox="1"/>
              <p:nvPr/>
            </p:nvSpPr>
            <p:spPr>
              <a:xfrm>
                <a:off x="5919365" y="526692"/>
                <a:ext cx="2084160" cy="369332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p>
                        <m:sSupPr>
                          <m:ctrlPr>
                            <a:rPr lang="ru-RU" i="1" smtClean="0">
                              <a:latin typeface="Cambria Math"/>
                            </a:rPr>
                          </m:ctrlPr>
                        </m:sSupPr>
                        <m:e>
                          <m:r>
                            <a:rPr lang="en-US" b="0" i="1" smtClean="0">
                              <a:latin typeface="Cambria Math"/>
                            </a:rPr>
                            <m:t>𝑠𝑖𝑛</m:t>
                          </m:r>
                        </m:e>
                        <m:sup>
                          <m:r>
                            <a:rPr lang="en-US" b="0" i="1" smtClean="0">
                              <a:latin typeface="Cambria Math"/>
                            </a:rPr>
                            <m:t>2</m:t>
                          </m:r>
                        </m:sup>
                      </m:sSup>
                      <m:r>
                        <a:rPr lang="en-US" b="0" i="1" smtClean="0">
                          <a:latin typeface="Cambria Math"/>
                        </a:rPr>
                        <m:t>𝑥</m:t>
                      </m:r>
                      <m:r>
                        <a:rPr lang="en-US" b="0" i="1" smtClean="0">
                          <a:latin typeface="Cambria Math"/>
                        </a:rPr>
                        <m:t>+</m:t>
                      </m:r>
                      <m:sSup>
                        <m:sSupPr>
                          <m:ctrlPr>
                            <a:rPr lang="en-US" b="0" i="1" smtClean="0">
                              <a:latin typeface="Cambria Math"/>
                            </a:rPr>
                          </m:ctrlPr>
                        </m:sSupPr>
                        <m:e>
                          <m:r>
                            <a:rPr lang="en-US" b="0" i="1" smtClean="0">
                              <a:latin typeface="Cambria Math"/>
                            </a:rPr>
                            <m:t>𝑐𝑜𝑠</m:t>
                          </m:r>
                        </m:e>
                        <m:sup>
                          <m:r>
                            <a:rPr lang="en-US" b="0" i="1" smtClean="0">
                              <a:latin typeface="Cambria Math"/>
                            </a:rPr>
                            <m:t>2</m:t>
                          </m:r>
                        </m:sup>
                      </m:sSup>
                      <m:r>
                        <a:rPr lang="en-US" b="0" i="1" smtClean="0">
                          <a:latin typeface="Cambria Math"/>
                        </a:rPr>
                        <m:t>𝑥</m:t>
                      </m:r>
                      <m:r>
                        <a:rPr lang="en-US" b="0" i="1" smtClean="0">
                          <a:latin typeface="Cambria Math"/>
                        </a:rPr>
                        <m:t>=1</m:t>
                      </m:r>
                    </m:oMath>
                  </m:oMathPara>
                </a14:m>
                <a:endParaRPr lang="ru-RU" dirty="0"/>
              </a:p>
            </p:txBody>
          </p:sp>
        </mc:Choice>
        <mc:Fallback xmlns="">
          <p:sp>
            <p:nvSpPr>
              <p:cNvPr id="5" name="TextBox 4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919365" y="526692"/>
                <a:ext cx="2084160" cy="369332"/>
              </a:xfrm>
              <a:prstGeom prst="rect">
                <a:avLst/>
              </a:prstGeom>
              <a:blipFill rotWithShape="1">
                <a:blip r:embed="rId4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ru-RU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6" name="TextBox 5"/>
              <p:cNvSpPr txBox="1"/>
              <p:nvPr/>
            </p:nvSpPr>
            <p:spPr>
              <a:xfrm>
                <a:off x="5894233" y="896024"/>
                <a:ext cx="2594428" cy="369332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func>
                        <m:funcPr>
                          <m:ctrlPr>
                            <a:rPr lang="en-US" b="0" i="1" smtClean="0">
                              <a:solidFill>
                                <a:schemeClr val="tx1"/>
                              </a:solidFill>
                              <a:latin typeface="Cambria Math"/>
                            </a:rPr>
                          </m:ctrlPr>
                        </m:funcPr>
                        <m:fName>
                          <m:r>
                            <a:rPr lang="en-US" b="0" i="1" smtClean="0">
                              <a:solidFill>
                                <a:schemeClr val="tx1"/>
                              </a:solidFill>
                              <a:latin typeface="Cambria Math"/>
                            </a:rPr>
                            <m:t>𝑐𝑜𝑠</m:t>
                          </m:r>
                        </m:fName>
                        <m:e>
                          <m:r>
                            <a:rPr lang="en-US" b="0" i="1" smtClean="0">
                              <a:solidFill>
                                <a:schemeClr val="tx1"/>
                              </a:solidFill>
                              <a:latin typeface="Cambria Math"/>
                            </a:rPr>
                            <m:t>2</m:t>
                          </m:r>
                          <m:r>
                            <a:rPr lang="en-US" b="0" i="1" smtClean="0">
                              <a:solidFill>
                                <a:schemeClr val="tx1"/>
                              </a:solidFill>
                              <a:latin typeface="Cambria Math"/>
                            </a:rPr>
                            <m:t>𝑥</m:t>
                          </m:r>
                        </m:e>
                      </m:func>
                      <m:r>
                        <a:rPr lang="en-US" b="0" i="1" smtClean="0">
                          <a:solidFill>
                            <a:schemeClr val="tx1"/>
                          </a:solidFill>
                          <a:latin typeface="Cambria Math"/>
                        </a:rPr>
                        <m:t>=</m:t>
                      </m:r>
                      <m:sSup>
                        <m:sSupPr>
                          <m:ctrlPr>
                            <a:rPr lang="en-US" b="0" i="1" smtClean="0">
                              <a:solidFill>
                                <a:schemeClr val="tx1"/>
                              </a:solidFill>
                              <a:latin typeface="Cambria Math"/>
                            </a:rPr>
                          </m:ctrlPr>
                        </m:sSupPr>
                        <m:e>
                          <m:r>
                            <a:rPr lang="en-US" b="0" i="1" smtClean="0">
                              <a:solidFill>
                                <a:schemeClr val="tx1"/>
                              </a:solidFill>
                              <a:latin typeface="Cambria Math"/>
                            </a:rPr>
                            <m:t>𝑐𝑜𝑠</m:t>
                          </m:r>
                        </m:e>
                        <m:sup>
                          <m:r>
                            <a:rPr lang="en-US" b="0" i="1" smtClean="0">
                              <a:solidFill>
                                <a:schemeClr val="tx1"/>
                              </a:solidFill>
                              <a:latin typeface="Cambria Math"/>
                            </a:rPr>
                            <m:t>2</m:t>
                          </m:r>
                        </m:sup>
                      </m:sSup>
                      <m:r>
                        <a:rPr lang="en-US" b="0" i="1" smtClean="0">
                          <a:solidFill>
                            <a:schemeClr val="tx1"/>
                          </a:solidFill>
                          <a:latin typeface="Cambria Math"/>
                        </a:rPr>
                        <m:t>𝑥</m:t>
                      </m:r>
                      <m:r>
                        <a:rPr lang="en-US" b="0" i="1" smtClean="0">
                          <a:solidFill>
                            <a:schemeClr val="tx1"/>
                          </a:solidFill>
                          <a:latin typeface="Cambria Math"/>
                        </a:rPr>
                        <m:t>−</m:t>
                      </m:r>
                      <m:sSup>
                        <m:sSupPr>
                          <m:ctrlPr>
                            <a:rPr lang="en-US" b="0" i="1" smtClean="0">
                              <a:solidFill>
                                <a:schemeClr val="tx1"/>
                              </a:solidFill>
                              <a:latin typeface="Cambria Math"/>
                            </a:rPr>
                          </m:ctrlPr>
                        </m:sSupPr>
                        <m:e>
                          <m:r>
                            <a:rPr lang="en-US" b="0" i="1" smtClean="0">
                              <a:solidFill>
                                <a:schemeClr val="tx1"/>
                              </a:solidFill>
                              <a:latin typeface="Cambria Math"/>
                            </a:rPr>
                            <m:t>𝑠𝑖𝑛</m:t>
                          </m:r>
                        </m:e>
                        <m:sup>
                          <m:r>
                            <a:rPr lang="en-US" b="0" i="1" smtClean="0">
                              <a:solidFill>
                                <a:schemeClr val="tx1"/>
                              </a:solidFill>
                              <a:latin typeface="Cambria Math"/>
                            </a:rPr>
                            <m:t>2</m:t>
                          </m:r>
                        </m:sup>
                      </m:sSup>
                      <m:r>
                        <a:rPr lang="en-US" b="0" i="1" smtClean="0">
                          <a:solidFill>
                            <a:schemeClr val="tx1"/>
                          </a:solidFill>
                          <a:latin typeface="Cambria Math"/>
                        </a:rPr>
                        <m:t>𝑥</m:t>
                      </m:r>
                    </m:oMath>
                  </m:oMathPara>
                </a14:m>
                <a:endParaRPr lang="ru-RU" sz="1400" i="1" dirty="0">
                  <a:solidFill>
                    <a:schemeClr val="tx1"/>
                  </a:solidFill>
                </a:endParaRPr>
              </a:p>
            </p:txBody>
          </p:sp>
        </mc:Choice>
        <mc:Fallback xmlns="">
          <p:sp>
            <p:nvSpPr>
              <p:cNvPr id="6" name="TextBox 5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894233" y="896024"/>
                <a:ext cx="2594428" cy="369332"/>
              </a:xfrm>
              <a:prstGeom prst="rect">
                <a:avLst/>
              </a:prstGeom>
              <a:blipFill rotWithShape="1">
                <a:blip r:embed="rId5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ru-RU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215997956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5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8" fill="hold">
                            <p:stCondLst>
                              <p:cond delay="500"/>
                            </p:stCondLst>
                            <p:childTnLst>
                              <p:par>
                                <p:cTn id="39" presetID="1" presetClass="exit" presetSubtype="0" fill="hold" grpId="1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1" fill="hold">
                      <p:stCondLst>
                        <p:cond delay="indefinite"/>
                      </p:stCondLst>
                      <p:childTnLst>
                        <p:par>
                          <p:cTn id="42" fill="hold">
                            <p:stCondLst>
                              <p:cond delay="0"/>
                            </p:stCondLst>
                            <p:childTnLst>
                              <p:par>
                                <p:cTn id="43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5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6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8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4" grpId="0"/>
      <p:bldP spid="4" grpId="1"/>
      <p:bldP spid="5" grpId="0"/>
      <p:bldP spid="6" grpId="0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67544" y="0"/>
            <a:ext cx="8229600" cy="857250"/>
          </a:xfrm>
        </p:spPr>
        <p:txBody>
          <a:bodyPr/>
          <a:lstStyle/>
          <a:p>
            <a:r>
              <a:rPr lang="ru-RU" dirty="0" smtClean="0"/>
              <a:t>Пример:</a:t>
            </a:r>
            <a:endParaRPr lang="ru-RU" dirty="0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" name="Объект 2"/>
              <p:cNvSpPr>
                <a:spLocks noGrp="1"/>
              </p:cNvSpPr>
              <p:nvPr>
                <p:ph idx="1"/>
              </p:nvPr>
            </p:nvSpPr>
            <p:spPr>
              <a:xfrm>
                <a:off x="467544" y="771550"/>
                <a:ext cx="8229600" cy="4104456"/>
              </a:xfrm>
            </p:spPr>
            <p:txBody>
              <a:bodyPr>
                <a:normAutofit fontScale="92500"/>
              </a:bodyPr>
              <a:lstStyle/>
              <a:p>
                <a:pPr marL="0" indent="0">
                  <a:buNone/>
                </a:pPr>
                <a:r>
                  <a:rPr lang="ru-RU" sz="2600" dirty="0" smtClean="0"/>
                  <a:t>Решить уравнение</a:t>
                </a:r>
              </a:p>
              <a:p>
                <a:pPr marL="0" indent="0">
                  <a:buNone/>
                </a:pPr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func>
                        <m:funcPr>
                          <m:ctrlPr>
                            <a:rPr lang="en-US" sz="2600" b="0" i="1" smtClean="0">
                              <a:latin typeface="Cambria Math"/>
                            </a:rPr>
                          </m:ctrlPr>
                        </m:funcPr>
                        <m:fName>
                          <m:r>
                            <a:rPr lang="en-US" sz="2600" b="0" i="1" smtClean="0">
                              <a:latin typeface="Cambria Math"/>
                            </a:rPr>
                            <m:t>𝑠𝑖𝑛</m:t>
                          </m:r>
                        </m:fName>
                        <m:e>
                          <m:r>
                            <a:rPr lang="en-US" sz="2600" b="0" i="1" smtClean="0">
                              <a:latin typeface="Cambria Math"/>
                            </a:rPr>
                            <m:t>2</m:t>
                          </m:r>
                          <m:r>
                            <a:rPr lang="en-US" sz="2600" b="0" i="1" smtClean="0">
                              <a:latin typeface="Cambria Math"/>
                            </a:rPr>
                            <m:t>𝑥</m:t>
                          </m:r>
                          <m:r>
                            <a:rPr lang="en-US" sz="2600" b="0" i="1" smtClean="0">
                              <a:latin typeface="Cambria Math"/>
                            </a:rPr>
                            <m:t>+</m:t>
                          </m:r>
                          <m:func>
                            <m:funcPr>
                              <m:ctrlPr>
                                <a:rPr lang="en-US" sz="2600" b="0" i="1" smtClean="0">
                                  <a:latin typeface="Cambria Math"/>
                                </a:rPr>
                              </m:ctrlPr>
                            </m:funcPr>
                            <m:fName>
                              <m:r>
                                <a:rPr lang="en-US" sz="2600" b="0" i="1" smtClean="0">
                                  <a:latin typeface="Cambria Math"/>
                                </a:rPr>
                                <m:t>𝑐𝑜𝑠</m:t>
                              </m:r>
                            </m:fName>
                            <m:e>
                              <m:r>
                                <a:rPr lang="en-US" sz="2600" b="0" i="1" smtClean="0">
                                  <a:latin typeface="Cambria Math"/>
                                </a:rPr>
                                <m:t>𝑥</m:t>
                              </m:r>
                            </m:e>
                          </m:func>
                        </m:e>
                      </m:func>
                      <m:r>
                        <a:rPr lang="ru-RU" sz="2600" b="0" i="1" smtClean="0">
                          <a:latin typeface="Cambria Math"/>
                        </a:rPr>
                        <m:t>=0</m:t>
                      </m:r>
                      <m:r>
                        <a:rPr lang="en-US" sz="2600" b="0" i="1" smtClean="0">
                          <a:latin typeface="Cambria Math"/>
                        </a:rPr>
                        <m:t>.</m:t>
                      </m:r>
                    </m:oMath>
                  </m:oMathPara>
                </a14:m>
                <a:endParaRPr lang="en-US" sz="2600" i="1" dirty="0" smtClean="0"/>
              </a:p>
              <a:p>
                <a:pPr marL="0" indent="0">
                  <a:buNone/>
                </a:pPr>
                <a:r>
                  <a:rPr lang="ru-RU" sz="2600" dirty="0" smtClean="0"/>
                  <a:t>Решение:</a:t>
                </a:r>
              </a:p>
              <a:p>
                <a:pPr marL="0" indent="0">
                  <a:buNone/>
                </a:pPr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func>
                        <m:funcPr>
                          <m:ctrlPr>
                            <a:rPr lang="en-US" sz="2600" i="1">
                              <a:latin typeface="Cambria Math"/>
                            </a:rPr>
                          </m:ctrlPr>
                        </m:funcPr>
                        <m:fName>
                          <m:r>
                            <a:rPr lang="ru-RU" sz="2600" b="0" i="1" smtClean="0">
                              <a:latin typeface="Cambria Math"/>
                            </a:rPr>
                            <m:t>2</m:t>
                          </m:r>
                          <m:r>
                            <a:rPr lang="en-US" sz="2600" i="1">
                              <a:latin typeface="Cambria Math"/>
                            </a:rPr>
                            <m:t>𝑠𝑖𝑛</m:t>
                          </m:r>
                        </m:fName>
                        <m:e>
                          <m:r>
                            <a:rPr lang="en-US" sz="2600" i="1">
                              <a:latin typeface="Cambria Math"/>
                            </a:rPr>
                            <m:t>𝑥</m:t>
                          </m:r>
                          <m:r>
                            <a:rPr lang="en-US" sz="2600" i="1" smtClean="0">
                              <a:latin typeface="Cambria Math"/>
                              <a:ea typeface="Cambria Math"/>
                            </a:rPr>
                            <m:t>⋅</m:t>
                          </m:r>
                          <m:func>
                            <m:funcPr>
                              <m:ctrlPr>
                                <a:rPr lang="en-US" sz="2600" b="0" i="1" smtClean="0">
                                  <a:latin typeface="Cambria Math"/>
                                  <a:ea typeface="Cambria Math"/>
                                </a:rPr>
                              </m:ctrlPr>
                            </m:funcPr>
                            <m:fName>
                              <m:r>
                                <a:rPr lang="en-US" sz="2600" b="0" i="1" smtClean="0">
                                  <a:latin typeface="Cambria Math"/>
                                  <a:ea typeface="Cambria Math"/>
                                </a:rPr>
                                <m:t>𝑐𝑜𝑠</m:t>
                              </m:r>
                            </m:fName>
                            <m:e>
                              <m:r>
                                <a:rPr lang="en-US" sz="2600" b="0" i="1" smtClean="0">
                                  <a:latin typeface="Cambria Math"/>
                                  <a:ea typeface="Cambria Math"/>
                                </a:rPr>
                                <m:t>𝑥</m:t>
                              </m:r>
                            </m:e>
                          </m:func>
                          <m:r>
                            <a:rPr lang="en-US" sz="2600" i="1">
                              <a:latin typeface="Cambria Math"/>
                            </a:rPr>
                            <m:t>+</m:t>
                          </m:r>
                          <m:func>
                            <m:funcPr>
                              <m:ctrlPr>
                                <a:rPr lang="en-US" sz="2600" i="1">
                                  <a:latin typeface="Cambria Math"/>
                                </a:rPr>
                              </m:ctrlPr>
                            </m:funcPr>
                            <m:fName>
                              <m:r>
                                <a:rPr lang="en-US" sz="2600" i="1">
                                  <a:latin typeface="Cambria Math"/>
                                </a:rPr>
                                <m:t>𝑐𝑜𝑠</m:t>
                              </m:r>
                            </m:fName>
                            <m:e>
                              <m:r>
                                <a:rPr lang="en-US" sz="2600" i="1">
                                  <a:latin typeface="Cambria Math"/>
                                </a:rPr>
                                <m:t>𝑥</m:t>
                              </m:r>
                            </m:e>
                          </m:func>
                        </m:e>
                      </m:func>
                      <m:r>
                        <a:rPr lang="en-US" sz="2600" b="0" i="1" smtClean="0">
                          <a:latin typeface="Cambria Math"/>
                        </a:rPr>
                        <m:t>=0</m:t>
                      </m:r>
                    </m:oMath>
                  </m:oMathPara>
                </a14:m>
                <a:endParaRPr lang="en-US" sz="2600" dirty="0" smtClean="0"/>
              </a:p>
              <a:p>
                <a:pPr marL="0" indent="0">
                  <a:buNone/>
                </a:pPr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func>
                        <m:funcPr>
                          <m:ctrlPr>
                            <a:rPr lang="en-US" sz="2600" b="0" i="1" smtClean="0">
                              <a:latin typeface="Cambria Math"/>
                            </a:rPr>
                          </m:ctrlPr>
                        </m:funcPr>
                        <m:fName>
                          <m:r>
                            <a:rPr lang="en-US" sz="2600" b="0" i="1" smtClean="0">
                              <a:latin typeface="Cambria Math"/>
                            </a:rPr>
                            <m:t>𝑐𝑜𝑠</m:t>
                          </m:r>
                        </m:fName>
                        <m:e>
                          <m:r>
                            <a:rPr lang="en-US" sz="2600" b="0" i="1" smtClean="0">
                              <a:latin typeface="Cambria Math"/>
                            </a:rPr>
                            <m:t>𝑥</m:t>
                          </m:r>
                        </m:e>
                      </m:func>
                      <m:d>
                        <m:dPr>
                          <m:ctrlPr>
                            <a:rPr lang="en-US" sz="2600" b="0" i="1" smtClean="0">
                              <a:latin typeface="Cambria Math"/>
                            </a:rPr>
                          </m:ctrlPr>
                        </m:dPr>
                        <m:e>
                          <m:r>
                            <a:rPr lang="en-US" sz="2600" b="0" i="1" smtClean="0">
                              <a:latin typeface="Cambria Math"/>
                            </a:rPr>
                            <m:t>2</m:t>
                          </m:r>
                          <m:func>
                            <m:funcPr>
                              <m:ctrlPr>
                                <a:rPr lang="en-US" sz="2600" b="0" i="1" smtClean="0">
                                  <a:latin typeface="Cambria Math"/>
                                </a:rPr>
                              </m:ctrlPr>
                            </m:funcPr>
                            <m:fName>
                              <m:r>
                                <a:rPr lang="en-US" sz="2600" b="0" i="1" smtClean="0">
                                  <a:latin typeface="Cambria Math"/>
                                </a:rPr>
                                <m:t>𝑠𝑖𝑛</m:t>
                              </m:r>
                            </m:fName>
                            <m:e>
                              <m:r>
                                <a:rPr lang="en-US" sz="2600" b="0" i="1" smtClean="0">
                                  <a:latin typeface="Cambria Math"/>
                                </a:rPr>
                                <m:t>𝑥</m:t>
                              </m:r>
                            </m:e>
                          </m:func>
                          <m:r>
                            <a:rPr lang="en-US" sz="2600" b="0" i="1" smtClean="0">
                              <a:latin typeface="Cambria Math"/>
                            </a:rPr>
                            <m:t>+1</m:t>
                          </m:r>
                        </m:e>
                      </m:d>
                      <m:r>
                        <a:rPr lang="en-US" sz="2600" b="0" i="1" smtClean="0">
                          <a:latin typeface="Cambria Math"/>
                        </a:rPr>
                        <m:t>=0</m:t>
                      </m:r>
                    </m:oMath>
                  </m:oMathPara>
                </a14:m>
                <a:endParaRPr lang="en-US" sz="2600" b="0" i="1" dirty="0" smtClean="0"/>
              </a:p>
              <a:p>
                <a:pPr marL="0" indent="0">
                  <a:buNone/>
                </a:pPr>
                <a14:m>
                  <m:oMath xmlns:m="http://schemas.openxmlformats.org/officeDocument/2006/math">
                    <m:func>
                      <m:funcPr>
                        <m:ctrlPr>
                          <a:rPr lang="en-US" sz="2600" b="0" i="1" smtClean="0">
                            <a:latin typeface="Cambria Math"/>
                          </a:rPr>
                        </m:ctrlPr>
                      </m:funcPr>
                      <m:fName>
                        <m:r>
                          <a:rPr lang="en-US" sz="2600" b="0" i="1" smtClean="0">
                            <a:latin typeface="Cambria Math"/>
                          </a:rPr>
                          <m:t>𝑐𝑜𝑠</m:t>
                        </m:r>
                      </m:fName>
                      <m:e>
                        <m:r>
                          <a:rPr lang="en-US" sz="2600" b="0" i="1" smtClean="0">
                            <a:latin typeface="Cambria Math"/>
                          </a:rPr>
                          <m:t>𝑥</m:t>
                        </m:r>
                      </m:e>
                    </m:func>
                    <m:r>
                      <a:rPr lang="en-US" sz="2600" b="0" i="1" smtClean="0">
                        <a:latin typeface="Cambria Math"/>
                      </a:rPr>
                      <m:t>=0</m:t>
                    </m:r>
                  </m:oMath>
                </a14:m>
                <a:r>
                  <a:rPr lang="en-US" sz="2600" i="1" dirty="0" smtClean="0"/>
                  <a:t>                 </a:t>
                </a:r>
                <a:r>
                  <a:rPr lang="ru-RU" sz="2600" dirty="0" smtClean="0"/>
                  <a:t>или </a:t>
                </a:r>
                <a:r>
                  <a:rPr lang="en-US" sz="2600" dirty="0" smtClean="0"/>
                  <a:t>          </a:t>
                </a:r>
                <a14:m>
                  <m:oMath xmlns:m="http://schemas.openxmlformats.org/officeDocument/2006/math">
                    <m:r>
                      <a:rPr lang="en-US" sz="2600" i="1">
                        <a:latin typeface="Cambria Math"/>
                      </a:rPr>
                      <m:t>2</m:t>
                    </m:r>
                    <m:func>
                      <m:funcPr>
                        <m:ctrlPr>
                          <a:rPr lang="en-US" sz="2600" i="1">
                            <a:latin typeface="Cambria Math"/>
                          </a:rPr>
                        </m:ctrlPr>
                      </m:funcPr>
                      <m:fName>
                        <m:r>
                          <a:rPr lang="en-US" sz="2600" i="1">
                            <a:latin typeface="Cambria Math"/>
                          </a:rPr>
                          <m:t>𝑠𝑖𝑛</m:t>
                        </m:r>
                      </m:fName>
                      <m:e>
                        <m:r>
                          <a:rPr lang="en-US" sz="2600" i="1">
                            <a:latin typeface="Cambria Math"/>
                          </a:rPr>
                          <m:t>𝑥</m:t>
                        </m:r>
                      </m:e>
                    </m:func>
                    <m:r>
                      <a:rPr lang="en-US" sz="2600" i="1">
                        <a:latin typeface="Cambria Math"/>
                      </a:rPr>
                      <m:t>+1</m:t>
                    </m:r>
                    <m:r>
                      <a:rPr lang="ru-RU" sz="2600" b="0" i="1" smtClean="0">
                        <a:latin typeface="Cambria Math"/>
                      </a:rPr>
                      <m:t>=0</m:t>
                    </m:r>
                  </m:oMath>
                </a14:m>
                <a:endParaRPr lang="ru-RU" sz="2600" dirty="0" smtClean="0"/>
              </a:p>
              <a:p>
                <a:pPr marL="0" indent="0">
                  <a:buNone/>
                </a:pPr>
                <a14:m>
                  <m:oMath xmlns:m="http://schemas.openxmlformats.org/officeDocument/2006/math">
                    <m:r>
                      <a:rPr lang="en-US" sz="2600" b="0" i="1" smtClean="0">
                        <a:latin typeface="Cambria Math"/>
                      </a:rPr>
                      <m:t>𝑥</m:t>
                    </m:r>
                    <m:r>
                      <a:rPr lang="en-US" sz="2600" b="0" i="1" smtClean="0">
                        <a:latin typeface="Cambria Math"/>
                      </a:rPr>
                      <m:t>=</m:t>
                    </m:r>
                    <m:f>
                      <m:fPr>
                        <m:ctrlPr>
                          <a:rPr lang="el-GR" sz="2600" b="0" i="1" smtClean="0">
                            <a:latin typeface="Cambria Math"/>
                          </a:rPr>
                        </m:ctrlPr>
                      </m:fPr>
                      <m:num>
                        <m:r>
                          <a:rPr lang="el-GR" sz="2600" b="0" i="1" smtClean="0">
                            <a:latin typeface="Cambria Math"/>
                          </a:rPr>
                          <m:t>𝜋</m:t>
                        </m:r>
                      </m:num>
                      <m:den>
                        <m:r>
                          <a:rPr lang="el-GR" sz="2600" b="0" i="1" smtClean="0">
                            <a:latin typeface="Cambria Math"/>
                          </a:rPr>
                          <m:t>2</m:t>
                        </m:r>
                      </m:den>
                    </m:f>
                    <m:r>
                      <a:rPr lang="en-US" sz="2600" b="0" i="1" smtClean="0">
                        <a:latin typeface="Cambria Math"/>
                      </a:rPr>
                      <m:t>+</m:t>
                    </m:r>
                    <m:r>
                      <a:rPr lang="en-US" sz="2600" b="0" i="1" smtClean="0">
                        <a:latin typeface="Cambria Math"/>
                        <a:ea typeface="Cambria Math"/>
                      </a:rPr>
                      <m:t>𝜋</m:t>
                    </m:r>
                    <m:r>
                      <a:rPr lang="en-US" sz="2600" b="0" i="1" smtClean="0">
                        <a:latin typeface="Cambria Math"/>
                        <a:ea typeface="Cambria Math"/>
                      </a:rPr>
                      <m:t>𝑘</m:t>
                    </m:r>
                    <m:r>
                      <a:rPr lang="en-US" sz="2600" b="0" i="1" smtClean="0">
                        <a:latin typeface="Cambria Math"/>
                        <a:ea typeface="Cambria Math"/>
                      </a:rPr>
                      <m:t>, </m:t>
                    </m:r>
                    <m:r>
                      <a:rPr lang="en-US" sz="2600" b="0" i="1" smtClean="0">
                        <a:latin typeface="Cambria Math"/>
                        <a:ea typeface="Cambria Math"/>
                      </a:rPr>
                      <m:t>𝑘</m:t>
                    </m:r>
                    <m:r>
                      <a:rPr lang="en-US" sz="2600" b="0" i="1" smtClean="0">
                        <a:latin typeface="Cambria Math"/>
                        <a:ea typeface="Cambria Math"/>
                      </a:rPr>
                      <m:t>∈</m:t>
                    </m:r>
                    <m:r>
                      <a:rPr lang="en-US" sz="2600" b="0" i="1" smtClean="0">
                        <a:latin typeface="Cambria Math"/>
                        <a:ea typeface="Cambria Math"/>
                      </a:rPr>
                      <m:t>𝑍</m:t>
                    </m:r>
                  </m:oMath>
                </a14:m>
                <a:r>
                  <a:rPr lang="en-US" sz="2600" dirty="0" smtClean="0"/>
                  <a:t>                    </a:t>
                </a:r>
                <a14:m>
                  <m:oMath xmlns:m="http://schemas.openxmlformats.org/officeDocument/2006/math">
                    <m:r>
                      <a:rPr lang="en-US" sz="2600" i="1">
                        <a:latin typeface="Cambria Math"/>
                      </a:rPr>
                      <m:t>𝑥</m:t>
                    </m:r>
                    <m:r>
                      <a:rPr lang="en-US" sz="2600" i="1">
                        <a:latin typeface="Cambria Math"/>
                      </a:rPr>
                      <m:t>=</m:t>
                    </m:r>
                    <m:sSup>
                      <m:sSupPr>
                        <m:ctrlPr>
                          <a:rPr lang="en-US" sz="2600" i="1" smtClean="0">
                            <a:latin typeface="Cambria Math"/>
                          </a:rPr>
                        </m:ctrlPr>
                      </m:sSupPr>
                      <m:e>
                        <m:d>
                          <m:dPr>
                            <m:ctrlPr>
                              <a:rPr lang="en-US" sz="2600" i="1" smtClean="0">
                                <a:latin typeface="Cambria Math"/>
                              </a:rPr>
                            </m:ctrlPr>
                          </m:dPr>
                          <m:e>
                            <m:r>
                              <a:rPr lang="en-US" sz="2600" b="0" i="1" smtClean="0">
                                <a:latin typeface="Cambria Math"/>
                              </a:rPr>
                              <m:t>−1</m:t>
                            </m:r>
                          </m:e>
                        </m:d>
                      </m:e>
                      <m:sup>
                        <m:r>
                          <a:rPr lang="en-US" sz="2600" b="0" i="1" smtClean="0">
                            <a:latin typeface="Cambria Math"/>
                          </a:rPr>
                          <m:t>𝑘</m:t>
                        </m:r>
                        <m:r>
                          <a:rPr lang="en-US" sz="2600" b="0" i="1" smtClean="0">
                            <a:latin typeface="Cambria Math"/>
                          </a:rPr>
                          <m:t>+1</m:t>
                        </m:r>
                      </m:sup>
                    </m:sSup>
                    <m:f>
                      <m:fPr>
                        <m:ctrlPr>
                          <a:rPr lang="el-GR" sz="2600" i="1">
                            <a:latin typeface="Cambria Math"/>
                          </a:rPr>
                        </m:ctrlPr>
                      </m:fPr>
                      <m:num>
                        <m:r>
                          <a:rPr lang="el-GR" sz="2600" i="1">
                            <a:latin typeface="Cambria Math"/>
                          </a:rPr>
                          <m:t>𝜋</m:t>
                        </m:r>
                      </m:num>
                      <m:den>
                        <m:r>
                          <a:rPr lang="en-US" sz="2600" b="0" i="1" smtClean="0">
                            <a:latin typeface="Cambria Math"/>
                          </a:rPr>
                          <m:t>6</m:t>
                        </m:r>
                      </m:den>
                    </m:f>
                    <m:r>
                      <a:rPr lang="en-US" sz="2600" i="1">
                        <a:latin typeface="Cambria Math"/>
                      </a:rPr>
                      <m:t>+</m:t>
                    </m:r>
                    <m:r>
                      <a:rPr lang="en-US" sz="2600" i="1">
                        <a:latin typeface="Cambria Math"/>
                        <a:ea typeface="Cambria Math"/>
                      </a:rPr>
                      <m:t>𝜋</m:t>
                    </m:r>
                    <m:r>
                      <a:rPr lang="en-US" sz="2600" i="1">
                        <a:latin typeface="Cambria Math"/>
                        <a:ea typeface="Cambria Math"/>
                      </a:rPr>
                      <m:t>𝑘</m:t>
                    </m:r>
                    <m:r>
                      <a:rPr lang="en-US" sz="2600" i="1">
                        <a:latin typeface="Cambria Math"/>
                        <a:ea typeface="Cambria Math"/>
                      </a:rPr>
                      <m:t>, </m:t>
                    </m:r>
                    <m:r>
                      <a:rPr lang="en-US" sz="2600" i="1">
                        <a:latin typeface="Cambria Math"/>
                        <a:ea typeface="Cambria Math"/>
                      </a:rPr>
                      <m:t>𝑘</m:t>
                    </m:r>
                    <m:r>
                      <a:rPr lang="en-US" sz="2600" i="1">
                        <a:latin typeface="Cambria Math"/>
                        <a:ea typeface="Cambria Math"/>
                      </a:rPr>
                      <m:t>∈</m:t>
                    </m:r>
                    <m:r>
                      <a:rPr lang="en-US" sz="2600" i="1">
                        <a:latin typeface="Cambria Math"/>
                        <a:ea typeface="Cambria Math"/>
                      </a:rPr>
                      <m:t>𝑍</m:t>
                    </m:r>
                  </m:oMath>
                </a14:m>
                <a:endParaRPr lang="ru-RU" sz="2600" dirty="0"/>
              </a:p>
              <a:p>
                <a:pPr marL="0" indent="0">
                  <a:buNone/>
                </a:pPr>
                <a:endParaRPr lang="ru-RU" sz="2600" dirty="0" smtClean="0"/>
              </a:p>
              <a:p>
                <a:pPr marL="0" indent="0">
                  <a:buNone/>
                </a:pPr>
                <a:r>
                  <a:rPr lang="ru-RU" sz="2600" dirty="0" smtClean="0"/>
                  <a:t>Ответ: </a:t>
                </a:r>
                <a14:m>
                  <m:oMath xmlns:m="http://schemas.openxmlformats.org/officeDocument/2006/math">
                    <m:f>
                      <m:fPr>
                        <m:ctrlPr>
                          <a:rPr lang="el-GR" sz="2600" i="1">
                            <a:latin typeface="Cambria Math"/>
                          </a:rPr>
                        </m:ctrlPr>
                      </m:fPr>
                      <m:num>
                        <m:r>
                          <a:rPr lang="el-GR" sz="2600" i="1">
                            <a:latin typeface="Cambria Math"/>
                          </a:rPr>
                          <m:t>𝜋</m:t>
                        </m:r>
                      </m:num>
                      <m:den>
                        <m:r>
                          <a:rPr lang="el-GR" sz="2600" i="1">
                            <a:latin typeface="Cambria Math"/>
                          </a:rPr>
                          <m:t>2</m:t>
                        </m:r>
                      </m:den>
                    </m:f>
                    <m:r>
                      <a:rPr lang="en-US" sz="2600" i="1">
                        <a:latin typeface="Cambria Math"/>
                      </a:rPr>
                      <m:t>+</m:t>
                    </m:r>
                    <m:r>
                      <a:rPr lang="en-US" sz="2600" i="1">
                        <a:latin typeface="Cambria Math"/>
                        <a:ea typeface="Cambria Math"/>
                      </a:rPr>
                      <m:t>𝜋</m:t>
                    </m:r>
                    <m:r>
                      <a:rPr lang="en-US" sz="2600" i="1">
                        <a:latin typeface="Cambria Math"/>
                        <a:ea typeface="Cambria Math"/>
                      </a:rPr>
                      <m:t>𝑘</m:t>
                    </m:r>
                    <m:r>
                      <a:rPr lang="en-US" sz="2600" i="1">
                        <a:latin typeface="Cambria Math"/>
                        <a:ea typeface="Cambria Math"/>
                      </a:rPr>
                      <m:t>, </m:t>
                    </m:r>
                    <m:r>
                      <a:rPr lang="en-US" sz="2600" i="1">
                        <a:latin typeface="Cambria Math"/>
                        <a:ea typeface="Cambria Math"/>
                      </a:rPr>
                      <m:t>𝑘</m:t>
                    </m:r>
                    <m:r>
                      <a:rPr lang="en-US" sz="2600" i="1">
                        <a:latin typeface="Cambria Math"/>
                        <a:ea typeface="Cambria Math"/>
                      </a:rPr>
                      <m:t>∈</m:t>
                    </m:r>
                    <m:r>
                      <a:rPr lang="en-US" sz="2600" i="1">
                        <a:latin typeface="Cambria Math"/>
                        <a:ea typeface="Cambria Math"/>
                      </a:rPr>
                      <m:t>𝑍</m:t>
                    </m:r>
                    <m:r>
                      <a:rPr lang="ru-RU" sz="2600" b="0" i="1" smtClean="0">
                        <a:latin typeface="Cambria Math"/>
                        <a:ea typeface="Cambria Math"/>
                      </a:rPr>
                      <m:t>, </m:t>
                    </m:r>
                    <m:sSup>
                      <m:sSupPr>
                        <m:ctrlPr>
                          <a:rPr lang="en-US" sz="2600" i="1" smtClean="0">
                            <a:latin typeface="Cambria Math"/>
                          </a:rPr>
                        </m:ctrlPr>
                      </m:sSupPr>
                      <m:e>
                        <m:d>
                          <m:dPr>
                            <m:ctrlPr>
                              <a:rPr lang="en-US" sz="2600" i="1">
                                <a:latin typeface="Cambria Math"/>
                              </a:rPr>
                            </m:ctrlPr>
                          </m:dPr>
                          <m:e>
                            <m:r>
                              <a:rPr lang="en-US" sz="2600" i="1">
                                <a:latin typeface="Cambria Math"/>
                              </a:rPr>
                              <m:t>−1</m:t>
                            </m:r>
                          </m:e>
                        </m:d>
                      </m:e>
                      <m:sup>
                        <m:r>
                          <a:rPr lang="en-US" sz="2600" i="1">
                            <a:latin typeface="Cambria Math"/>
                          </a:rPr>
                          <m:t>𝑘</m:t>
                        </m:r>
                        <m:r>
                          <a:rPr lang="en-US" sz="2600" i="1">
                            <a:latin typeface="Cambria Math"/>
                          </a:rPr>
                          <m:t>+1</m:t>
                        </m:r>
                      </m:sup>
                    </m:sSup>
                    <m:f>
                      <m:fPr>
                        <m:ctrlPr>
                          <a:rPr lang="el-GR" sz="2600" i="1">
                            <a:latin typeface="Cambria Math"/>
                          </a:rPr>
                        </m:ctrlPr>
                      </m:fPr>
                      <m:num>
                        <m:r>
                          <a:rPr lang="el-GR" sz="2600" i="1">
                            <a:latin typeface="Cambria Math"/>
                          </a:rPr>
                          <m:t>𝜋</m:t>
                        </m:r>
                      </m:num>
                      <m:den>
                        <m:r>
                          <a:rPr lang="en-US" sz="2600" i="1">
                            <a:latin typeface="Cambria Math"/>
                          </a:rPr>
                          <m:t>6</m:t>
                        </m:r>
                      </m:den>
                    </m:f>
                    <m:r>
                      <a:rPr lang="en-US" sz="2600" i="1">
                        <a:latin typeface="Cambria Math"/>
                      </a:rPr>
                      <m:t>+</m:t>
                    </m:r>
                    <m:r>
                      <a:rPr lang="en-US" sz="2600" i="1">
                        <a:latin typeface="Cambria Math"/>
                        <a:ea typeface="Cambria Math"/>
                      </a:rPr>
                      <m:t>𝜋</m:t>
                    </m:r>
                    <m:r>
                      <a:rPr lang="en-US" sz="2600" i="1">
                        <a:latin typeface="Cambria Math"/>
                        <a:ea typeface="Cambria Math"/>
                      </a:rPr>
                      <m:t>𝑘</m:t>
                    </m:r>
                    <m:r>
                      <a:rPr lang="en-US" sz="2600" i="1">
                        <a:latin typeface="Cambria Math"/>
                        <a:ea typeface="Cambria Math"/>
                      </a:rPr>
                      <m:t>, </m:t>
                    </m:r>
                    <m:r>
                      <a:rPr lang="en-US" sz="2600" i="1">
                        <a:latin typeface="Cambria Math"/>
                        <a:ea typeface="Cambria Math"/>
                      </a:rPr>
                      <m:t>𝑘</m:t>
                    </m:r>
                    <m:r>
                      <a:rPr lang="en-US" sz="2600" i="1">
                        <a:latin typeface="Cambria Math"/>
                        <a:ea typeface="Cambria Math"/>
                      </a:rPr>
                      <m:t>∈</m:t>
                    </m:r>
                    <m:r>
                      <a:rPr lang="en-US" sz="2600" i="1">
                        <a:latin typeface="Cambria Math"/>
                        <a:ea typeface="Cambria Math"/>
                      </a:rPr>
                      <m:t>𝑍</m:t>
                    </m:r>
                    <m:r>
                      <a:rPr lang="ru-RU" sz="2600" b="0" i="1" smtClean="0">
                        <a:latin typeface="Cambria Math"/>
                        <a:ea typeface="Cambria Math"/>
                      </a:rPr>
                      <m:t>.</m:t>
                    </m:r>
                  </m:oMath>
                </a14:m>
                <a:endParaRPr lang="ru-RU" sz="2600" dirty="0"/>
              </a:p>
              <a:p>
                <a:pPr marL="0" indent="0">
                  <a:buNone/>
                </a:pPr>
                <a:endParaRPr lang="ru-RU" sz="2600" dirty="0"/>
              </a:p>
            </p:txBody>
          </p:sp>
        </mc:Choice>
        <mc:Fallback xmlns="">
          <p:sp>
            <p:nvSpPr>
              <p:cNvPr id="3" name="Объект 2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xfrm>
                <a:off x="467544" y="771550"/>
                <a:ext cx="8229600" cy="4104456"/>
              </a:xfrm>
              <a:blipFill rotWithShape="1">
                <a:blip r:embed="rId2"/>
                <a:stretch>
                  <a:fillRect l="-1185" t="-1189"/>
                </a:stretch>
              </a:blipFill>
            </p:spPr>
            <p:txBody>
              <a:bodyPr/>
              <a:lstStyle/>
              <a:p>
                <a:r>
                  <a:rPr lang="ru-RU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4" name="TextBox 3"/>
              <p:cNvSpPr txBox="1"/>
              <p:nvPr/>
            </p:nvSpPr>
            <p:spPr>
              <a:xfrm>
                <a:off x="5868144" y="825444"/>
                <a:ext cx="2486578" cy="369332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func>
                        <m:funcPr>
                          <m:ctrlPr>
                            <a:rPr lang="en-US" b="0" i="1" smtClean="0">
                              <a:solidFill>
                                <a:schemeClr val="tx1"/>
                              </a:solidFill>
                              <a:latin typeface="Cambria Math"/>
                            </a:rPr>
                          </m:ctrlPr>
                        </m:funcPr>
                        <m:fName>
                          <m:r>
                            <a:rPr lang="en-US" b="0" i="1" smtClean="0">
                              <a:solidFill>
                                <a:schemeClr val="tx1"/>
                              </a:solidFill>
                              <a:latin typeface="Cambria Math"/>
                            </a:rPr>
                            <m:t>𝑠𝑖𝑛</m:t>
                          </m:r>
                        </m:fName>
                        <m:e>
                          <m:r>
                            <a:rPr lang="en-US" b="0" i="1" smtClean="0">
                              <a:solidFill>
                                <a:schemeClr val="tx1"/>
                              </a:solidFill>
                              <a:latin typeface="Cambria Math"/>
                            </a:rPr>
                            <m:t>2</m:t>
                          </m:r>
                          <m:r>
                            <a:rPr lang="en-US" b="0" i="1" smtClean="0">
                              <a:solidFill>
                                <a:schemeClr val="tx1"/>
                              </a:solidFill>
                              <a:latin typeface="Cambria Math"/>
                            </a:rPr>
                            <m:t>𝑥</m:t>
                          </m:r>
                        </m:e>
                      </m:func>
                      <m:r>
                        <a:rPr lang="en-US" b="0" i="1" smtClean="0">
                          <a:solidFill>
                            <a:schemeClr val="tx1"/>
                          </a:solidFill>
                          <a:latin typeface="Cambria Math"/>
                        </a:rPr>
                        <m:t>=2</m:t>
                      </m:r>
                      <m:func>
                        <m:funcPr>
                          <m:ctrlPr>
                            <a:rPr lang="en-US" b="0" i="1" smtClean="0">
                              <a:solidFill>
                                <a:schemeClr val="tx1"/>
                              </a:solidFill>
                              <a:latin typeface="Cambria Math"/>
                            </a:rPr>
                          </m:ctrlPr>
                        </m:funcPr>
                        <m:fName>
                          <m:r>
                            <a:rPr lang="en-US" b="0" i="1" smtClean="0">
                              <a:solidFill>
                                <a:schemeClr val="tx1"/>
                              </a:solidFill>
                              <a:latin typeface="Cambria Math"/>
                            </a:rPr>
                            <m:t>𝑠𝑖𝑛</m:t>
                          </m:r>
                        </m:fName>
                        <m:e>
                          <m:r>
                            <a:rPr lang="en-US" b="0" i="1" smtClean="0">
                              <a:solidFill>
                                <a:schemeClr val="tx1"/>
                              </a:solidFill>
                              <a:latin typeface="Cambria Math"/>
                            </a:rPr>
                            <m:t>𝑥</m:t>
                          </m:r>
                        </m:e>
                      </m:func>
                      <m:r>
                        <a:rPr lang="en-US" b="0" i="1" smtClean="0">
                          <a:solidFill>
                            <a:schemeClr val="tx1"/>
                          </a:solidFill>
                          <a:latin typeface="Cambria Math"/>
                          <a:ea typeface="Cambria Math"/>
                        </a:rPr>
                        <m:t>⋅</m:t>
                      </m:r>
                      <m:func>
                        <m:funcPr>
                          <m:ctrlPr>
                            <a:rPr lang="en-US" b="0" i="1" smtClean="0">
                              <a:solidFill>
                                <a:schemeClr val="tx1"/>
                              </a:solidFill>
                              <a:latin typeface="Cambria Math"/>
                              <a:ea typeface="Cambria Math"/>
                            </a:rPr>
                          </m:ctrlPr>
                        </m:funcPr>
                        <m:fName>
                          <m:r>
                            <a:rPr lang="en-US" b="0" i="1" smtClean="0">
                              <a:solidFill>
                                <a:schemeClr val="tx1"/>
                              </a:solidFill>
                              <a:latin typeface="Cambria Math"/>
                              <a:ea typeface="Cambria Math"/>
                            </a:rPr>
                            <m:t>𝑐𝑜𝑠</m:t>
                          </m:r>
                        </m:fName>
                        <m:e>
                          <m:r>
                            <a:rPr lang="en-US" b="0" i="1" smtClean="0">
                              <a:solidFill>
                                <a:schemeClr val="tx1"/>
                              </a:solidFill>
                              <a:latin typeface="Cambria Math"/>
                              <a:ea typeface="Cambria Math"/>
                            </a:rPr>
                            <m:t>𝑥</m:t>
                          </m:r>
                        </m:e>
                      </m:func>
                    </m:oMath>
                  </m:oMathPara>
                </a14:m>
                <a:endParaRPr lang="ru-RU" i="1" dirty="0">
                  <a:solidFill>
                    <a:schemeClr val="tx1"/>
                  </a:solidFill>
                </a:endParaRPr>
              </a:p>
            </p:txBody>
          </p:sp>
        </mc:Choice>
        <mc:Fallback xmlns="">
          <p:sp>
            <p:nvSpPr>
              <p:cNvPr id="4" name="TextBox 3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868144" y="825444"/>
                <a:ext cx="2486578" cy="369332"/>
              </a:xfrm>
              <a:prstGeom prst="rect">
                <a:avLst/>
              </a:prstGeom>
              <a:blipFill rotWithShape="1">
                <a:blip r:embed="rId3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ru-RU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417358758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5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7" dur="5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2" dur="500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7" dur="500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8" fill="hold">
                      <p:stCondLst>
                        <p:cond delay="indefinite"/>
                      </p:stCondLst>
                      <p:childTnLst>
                        <p:par>
                          <p:cTn id="49" fill="hold">
                            <p:stCondLst>
                              <p:cond delay="0"/>
                            </p:stCondLst>
                            <p:childTnLst>
                              <p:par>
                                <p:cTn id="5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2" dur="500"/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4" grpId="0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67544" y="-25740"/>
            <a:ext cx="8229600" cy="857250"/>
          </a:xfrm>
        </p:spPr>
        <p:txBody>
          <a:bodyPr/>
          <a:lstStyle/>
          <a:p>
            <a:r>
              <a:rPr lang="ru-RU" dirty="0" smtClean="0"/>
              <a:t>Пример:</a:t>
            </a:r>
            <a:endParaRPr lang="ru-RU" dirty="0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" name="Объект 2"/>
              <p:cNvSpPr>
                <a:spLocks noGrp="1"/>
              </p:cNvSpPr>
              <p:nvPr>
                <p:ph idx="1"/>
              </p:nvPr>
            </p:nvSpPr>
            <p:spPr>
              <a:xfrm>
                <a:off x="457200" y="987574"/>
                <a:ext cx="8229600" cy="3888431"/>
              </a:xfrm>
            </p:spPr>
            <p:txBody>
              <a:bodyPr>
                <a:normAutofit fontScale="70000" lnSpcReduction="20000"/>
              </a:bodyPr>
              <a:lstStyle/>
              <a:p>
                <a:pPr marL="0" indent="0">
                  <a:buNone/>
                </a:pPr>
                <a:r>
                  <a:rPr lang="ru-RU" dirty="0" smtClean="0"/>
                  <a:t>Найти корни уравнения, принадлежащие отрезку </a:t>
                </a:r>
                <a14:m>
                  <m:oMath xmlns:m="http://schemas.openxmlformats.org/officeDocument/2006/math">
                    <m:d>
                      <m:dPr>
                        <m:begChr m:val="["/>
                        <m:endChr m:val="]"/>
                        <m:ctrlPr>
                          <a:rPr lang="ru-RU" i="1" smtClean="0">
                            <a:latin typeface="Cambria Math"/>
                          </a:rPr>
                        </m:ctrlPr>
                      </m:dPr>
                      <m:e>
                        <m:r>
                          <a:rPr lang="ru-RU" b="0" i="1" smtClean="0">
                            <a:latin typeface="Cambria Math"/>
                          </a:rPr>
                          <m:t>0, 2</m:t>
                        </m:r>
                        <m:r>
                          <a:rPr lang="ru-RU" b="0" i="1" smtClean="0">
                            <a:latin typeface="Cambria Math"/>
                            <a:ea typeface="Cambria Math"/>
                          </a:rPr>
                          <m:t>𝜋</m:t>
                        </m:r>
                      </m:e>
                    </m:d>
                  </m:oMath>
                </a14:m>
                <a:endParaRPr lang="ru-RU" dirty="0" smtClean="0"/>
              </a:p>
              <a:p>
                <a:pPr marL="0" indent="0">
                  <a:buNone/>
                </a:pPr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func>
                        <m:funcPr>
                          <m:ctrlPr>
                            <a:rPr lang="en-US" b="0" i="1" smtClean="0">
                              <a:latin typeface="Cambria Math"/>
                            </a:rPr>
                          </m:ctrlPr>
                        </m:funcPr>
                        <m:fName>
                          <m:r>
                            <a:rPr lang="en-US" b="0" i="1" smtClean="0">
                              <a:latin typeface="Cambria Math"/>
                            </a:rPr>
                            <m:t>𝑐𝑜𝑠</m:t>
                          </m:r>
                        </m:fName>
                        <m:e>
                          <m:r>
                            <a:rPr lang="en-US" b="0" i="1" smtClean="0">
                              <a:latin typeface="Cambria Math"/>
                            </a:rPr>
                            <m:t>2</m:t>
                          </m:r>
                          <m:r>
                            <a:rPr lang="en-US" b="0" i="1" smtClean="0">
                              <a:latin typeface="Cambria Math"/>
                            </a:rPr>
                            <m:t>𝑥</m:t>
                          </m:r>
                        </m:e>
                      </m:func>
                      <m:r>
                        <a:rPr lang="en-US" b="0" i="1" smtClean="0">
                          <a:latin typeface="Cambria Math"/>
                        </a:rPr>
                        <m:t>+3</m:t>
                      </m:r>
                      <m:func>
                        <m:funcPr>
                          <m:ctrlPr>
                            <a:rPr lang="en-US" b="0" i="1" smtClean="0">
                              <a:latin typeface="Cambria Math"/>
                            </a:rPr>
                          </m:ctrlPr>
                        </m:funcPr>
                        <m:fName>
                          <m:r>
                            <a:rPr lang="en-US" b="0" i="1" smtClean="0">
                              <a:latin typeface="Cambria Math"/>
                            </a:rPr>
                            <m:t>𝑠𝑖𝑛</m:t>
                          </m:r>
                        </m:fName>
                        <m:e>
                          <m:r>
                            <a:rPr lang="en-US" b="0" i="1" smtClean="0">
                              <a:latin typeface="Cambria Math"/>
                            </a:rPr>
                            <m:t>𝑥</m:t>
                          </m:r>
                        </m:e>
                      </m:func>
                      <m:r>
                        <a:rPr lang="en-US" b="0" i="1" smtClean="0">
                          <a:latin typeface="Cambria Math"/>
                        </a:rPr>
                        <m:t>=1.</m:t>
                      </m:r>
                    </m:oMath>
                  </m:oMathPara>
                </a14:m>
                <a:endParaRPr lang="en-US" i="1" dirty="0" smtClean="0"/>
              </a:p>
              <a:p>
                <a:pPr marL="0" indent="0">
                  <a:buNone/>
                </a:pPr>
                <a:r>
                  <a:rPr lang="ru-RU" dirty="0" smtClean="0"/>
                  <a:t>Решение:</a:t>
                </a:r>
              </a:p>
              <a:p>
                <a:pPr marL="0" indent="0">
                  <a:buNone/>
                </a:pPr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func>
                        <m:funcPr>
                          <m:ctrlPr>
                            <a:rPr lang="en-US" i="1">
                              <a:latin typeface="Cambria Math"/>
                            </a:rPr>
                          </m:ctrlPr>
                        </m:funcPr>
                        <m:fName>
                          <m:r>
                            <a:rPr lang="en-US" i="1">
                              <a:latin typeface="Cambria Math"/>
                            </a:rPr>
                            <m:t>𝑐𝑜𝑠</m:t>
                          </m:r>
                        </m:fName>
                        <m:e>
                          <m:r>
                            <a:rPr lang="en-US" i="1">
                              <a:latin typeface="Cambria Math"/>
                            </a:rPr>
                            <m:t>2</m:t>
                          </m:r>
                          <m:r>
                            <a:rPr lang="en-US" i="1">
                              <a:latin typeface="Cambria Math"/>
                            </a:rPr>
                            <m:t>𝑥</m:t>
                          </m:r>
                        </m:e>
                      </m:func>
                      <m:r>
                        <a:rPr lang="en-US" i="1">
                          <a:latin typeface="Cambria Math"/>
                        </a:rPr>
                        <m:t>+3</m:t>
                      </m:r>
                      <m:func>
                        <m:funcPr>
                          <m:ctrlPr>
                            <a:rPr lang="en-US" i="1">
                              <a:latin typeface="Cambria Math"/>
                            </a:rPr>
                          </m:ctrlPr>
                        </m:funcPr>
                        <m:fName>
                          <m:r>
                            <a:rPr lang="en-US" i="1">
                              <a:latin typeface="Cambria Math"/>
                            </a:rPr>
                            <m:t>𝑠𝑖𝑛</m:t>
                          </m:r>
                        </m:fName>
                        <m:e>
                          <m:r>
                            <a:rPr lang="en-US" i="1">
                              <a:latin typeface="Cambria Math"/>
                            </a:rPr>
                            <m:t>𝑥</m:t>
                          </m:r>
                        </m:e>
                      </m:func>
                      <m:r>
                        <a:rPr lang="ru-RU" b="0" i="1" smtClean="0">
                          <a:latin typeface="Cambria Math"/>
                        </a:rPr>
                        <m:t>=</m:t>
                      </m:r>
                      <m:sSup>
                        <m:sSupPr>
                          <m:ctrlPr>
                            <a:rPr lang="ru-RU" b="0" i="1" smtClean="0">
                              <a:latin typeface="Cambria Math"/>
                            </a:rPr>
                          </m:ctrlPr>
                        </m:sSupPr>
                        <m:e>
                          <m:r>
                            <a:rPr lang="en-US" b="0" i="1" smtClean="0">
                              <a:latin typeface="Cambria Math"/>
                            </a:rPr>
                            <m:t>𝑐𝑜𝑠</m:t>
                          </m:r>
                        </m:e>
                        <m:sup>
                          <m:r>
                            <a:rPr lang="en-US" b="0" i="1" smtClean="0">
                              <a:latin typeface="Cambria Math"/>
                            </a:rPr>
                            <m:t>2</m:t>
                          </m:r>
                        </m:sup>
                      </m:sSup>
                      <m:r>
                        <a:rPr lang="en-US" b="0" i="1" smtClean="0">
                          <a:latin typeface="Cambria Math"/>
                        </a:rPr>
                        <m:t>𝑥</m:t>
                      </m:r>
                      <m:r>
                        <a:rPr lang="en-US" b="0" i="1" smtClean="0">
                          <a:latin typeface="Cambria Math"/>
                        </a:rPr>
                        <m:t>−</m:t>
                      </m:r>
                      <m:sSup>
                        <m:sSupPr>
                          <m:ctrlPr>
                            <a:rPr lang="en-US" b="0" i="1" smtClean="0">
                              <a:latin typeface="Cambria Math"/>
                            </a:rPr>
                          </m:ctrlPr>
                        </m:sSupPr>
                        <m:e>
                          <m:r>
                            <a:rPr lang="en-US" b="0" i="1" smtClean="0">
                              <a:latin typeface="Cambria Math"/>
                            </a:rPr>
                            <m:t>𝑠𝑖𝑛</m:t>
                          </m:r>
                        </m:e>
                        <m:sup>
                          <m:r>
                            <a:rPr lang="en-US" b="0" i="1" smtClean="0">
                              <a:latin typeface="Cambria Math"/>
                            </a:rPr>
                            <m:t>2</m:t>
                          </m:r>
                        </m:sup>
                      </m:sSup>
                      <m:r>
                        <a:rPr lang="en-US" b="0" i="1" smtClean="0">
                          <a:latin typeface="Cambria Math"/>
                        </a:rPr>
                        <m:t>𝑥</m:t>
                      </m:r>
                      <m:r>
                        <a:rPr lang="en-US" b="0" i="1" smtClean="0">
                          <a:latin typeface="Cambria Math"/>
                        </a:rPr>
                        <m:t>+3</m:t>
                      </m:r>
                      <m:func>
                        <m:funcPr>
                          <m:ctrlPr>
                            <a:rPr lang="en-US" b="0" i="1" smtClean="0">
                              <a:latin typeface="Cambria Math"/>
                            </a:rPr>
                          </m:ctrlPr>
                        </m:funcPr>
                        <m:fName>
                          <m:r>
                            <a:rPr lang="en-US" b="0" i="1" smtClean="0">
                              <a:latin typeface="Cambria Math"/>
                            </a:rPr>
                            <m:t>𝑠𝑖𝑛</m:t>
                          </m:r>
                        </m:fName>
                        <m:e>
                          <m:r>
                            <a:rPr lang="en-US" b="0" i="1" smtClean="0">
                              <a:latin typeface="Cambria Math"/>
                            </a:rPr>
                            <m:t>𝑥</m:t>
                          </m:r>
                        </m:e>
                      </m:func>
                      <m:r>
                        <a:rPr lang="en-US" b="0" i="1" smtClean="0">
                          <a:latin typeface="Cambria Math"/>
                        </a:rPr>
                        <m:t>=</m:t>
                      </m:r>
                    </m:oMath>
                  </m:oMathPara>
                </a14:m>
                <a:endParaRPr lang="en-US" b="0" i="1" dirty="0" smtClean="0"/>
              </a:p>
              <a:p>
                <a:pPr marL="0" indent="0">
                  <a:buNone/>
                </a:pPr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r>
                        <a:rPr lang="en-US" b="0" i="1" smtClean="0">
                          <a:latin typeface="Cambria Math"/>
                        </a:rPr>
                        <m:t>=1−</m:t>
                      </m:r>
                      <m:sSup>
                        <m:sSupPr>
                          <m:ctrlPr>
                            <a:rPr lang="en-US" b="0" i="1" smtClean="0">
                              <a:latin typeface="Cambria Math"/>
                            </a:rPr>
                          </m:ctrlPr>
                        </m:sSupPr>
                        <m:e>
                          <m:r>
                            <a:rPr lang="en-US" b="0" i="1" smtClean="0">
                              <a:latin typeface="Cambria Math"/>
                            </a:rPr>
                            <m:t>𝑠𝑖𝑛</m:t>
                          </m:r>
                        </m:e>
                        <m:sup>
                          <m:r>
                            <a:rPr lang="en-US" b="0" i="1" smtClean="0">
                              <a:latin typeface="Cambria Math"/>
                            </a:rPr>
                            <m:t>2</m:t>
                          </m:r>
                        </m:sup>
                      </m:sSup>
                      <m:r>
                        <a:rPr lang="en-US" b="0" i="1" smtClean="0">
                          <a:latin typeface="Cambria Math"/>
                        </a:rPr>
                        <m:t>𝑥</m:t>
                      </m:r>
                      <m:r>
                        <a:rPr lang="en-US" b="0" i="1" smtClean="0">
                          <a:latin typeface="Cambria Math"/>
                        </a:rPr>
                        <m:t>−</m:t>
                      </m:r>
                      <m:sSup>
                        <m:sSupPr>
                          <m:ctrlPr>
                            <a:rPr lang="en-US" b="0" i="1" smtClean="0">
                              <a:latin typeface="Cambria Math"/>
                            </a:rPr>
                          </m:ctrlPr>
                        </m:sSupPr>
                        <m:e>
                          <m:r>
                            <a:rPr lang="en-US" b="0" i="1" smtClean="0">
                              <a:latin typeface="Cambria Math"/>
                            </a:rPr>
                            <m:t>𝑠𝑖𝑛</m:t>
                          </m:r>
                        </m:e>
                        <m:sup>
                          <m:r>
                            <a:rPr lang="en-US" b="0" i="1" smtClean="0">
                              <a:latin typeface="Cambria Math"/>
                            </a:rPr>
                            <m:t>2</m:t>
                          </m:r>
                        </m:sup>
                      </m:sSup>
                      <m:r>
                        <a:rPr lang="en-US" b="0" i="1" smtClean="0">
                          <a:latin typeface="Cambria Math"/>
                        </a:rPr>
                        <m:t>𝑥</m:t>
                      </m:r>
                      <m:r>
                        <a:rPr lang="en-US" b="0" i="1" smtClean="0">
                          <a:latin typeface="Cambria Math"/>
                        </a:rPr>
                        <m:t>+3</m:t>
                      </m:r>
                      <m:func>
                        <m:funcPr>
                          <m:ctrlPr>
                            <a:rPr lang="en-US" b="0" i="1" smtClean="0">
                              <a:latin typeface="Cambria Math"/>
                            </a:rPr>
                          </m:ctrlPr>
                        </m:funcPr>
                        <m:fName>
                          <m:r>
                            <a:rPr lang="en-US" b="0" i="1" smtClean="0">
                              <a:latin typeface="Cambria Math"/>
                            </a:rPr>
                            <m:t>𝑠𝑖𝑛</m:t>
                          </m:r>
                        </m:fName>
                        <m:e>
                          <m:r>
                            <a:rPr lang="en-US" b="0" i="1" smtClean="0">
                              <a:latin typeface="Cambria Math"/>
                            </a:rPr>
                            <m:t>𝑥</m:t>
                          </m:r>
                        </m:e>
                      </m:func>
                      <m:r>
                        <a:rPr lang="en-US" b="0" i="1" smtClean="0">
                          <a:latin typeface="Cambria Math"/>
                        </a:rPr>
                        <m:t>=1−2</m:t>
                      </m:r>
                      <m:sSup>
                        <m:sSupPr>
                          <m:ctrlPr>
                            <a:rPr lang="en-US" b="0" i="1" smtClean="0">
                              <a:latin typeface="Cambria Math"/>
                            </a:rPr>
                          </m:ctrlPr>
                        </m:sSupPr>
                        <m:e>
                          <m:r>
                            <a:rPr lang="en-US" b="0" i="1" smtClean="0">
                              <a:latin typeface="Cambria Math"/>
                            </a:rPr>
                            <m:t>𝑠𝑖𝑛</m:t>
                          </m:r>
                        </m:e>
                        <m:sup>
                          <m:r>
                            <a:rPr lang="en-US" b="0" i="1" smtClean="0">
                              <a:latin typeface="Cambria Math"/>
                            </a:rPr>
                            <m:t>2</m:t>
                          </m:r>
                        </m:sup>
                      </m:sSup>
                      <m:r>
                        <a:rPr lang="en-US" b="0" i="1" smtClean="0">
                          <a:latin typeface="Cambria Math"/>
                        </a:rPr>
                        <m:t>𝑥</m:t>
                      </m:r>
                      <m:r>
                        <a:rPr lang="en-US" b="0" i="1" smtClean="0">
                          <a:latin typeface="Cambria Math"/>
                        </a:rPr>
                        <m:t>+3</m:t>
                      </m:r>
                      <m:func>
                        <m:funcPr>
                          <m:ctrlPr>
                            <a:rPr lang="en-US" b="0" i="1" smtClean="0">
                              <a:latin typeface="Cambria Math"/>
                            </a:rPr>
                          </m:ctrlPr>
                        </m:funcPr>
                        <m:fName>
                          <m:r>
                            <a:rPr lang="en-US" b="0" i="1" smtClean="0">
                              <a:latin typeface="Cambria Math"/>
                            </a:rPr>
                            <m:t>𝑠𝑖𝑛</m:t>
                          </m:r>
                        </m:fName>
                        <m:e>
                          <m:r>
                            <a:rPr lang="en-US" b="0" i="1" smtClean="0">
                              <a:latin typeface="Cambria Math"/>
                            </a:rPr>
                            <m:t>𝑥</m:t>
                          </m:r>
                        </m:e>
                      </m:func>
                    </m:oMath>
                  </m:oMathPara>
                </a14:m>
                <a:endParaRPr lang="en-US" i="1" dirty="0" smtClean="0"/>
              </a:p>
              <a:p>
                <a:pPr marL="0" indent="0">
                  <a:buNone/>
                </a:pPr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r>
                        <a:rPr lang="en-US" i="1">
                          <a:latin typeface="Cambria Math"/>
                        </a:rPr>
                        <m:t>1−2</m:t>
                      </m:r>
                      <m:sSup>
                        <m:sSupPr>
                          <m:ctrlPr>
                            <a:rPr lang="en-US" i="1">
                              <a:latin typeface="Cambria Math"/>
                            </a:rPr>
                          </m:ctrlPr>
                        </m:sSupPr>
                        <m:e>
                          <m:r>
                            <a:rPr lang="en-US" i="1">
                              <a:latin typeface="Cambria Math"/>
                            </a:rPr>
                            <m:t>𝑠𝑖𝑛</m:t>
                          </m:r>
                        </m:e>
                        <m:sup>
                          <m:r>
                            <a:rPr lang="en-US" i="1">
                              <a:latin typeface="Cambria Math"/>
                            </a:rPr>
                            <m:t>2</m:t>
                          </m:r>
                        </m:sup>
                      </m:sSup>
                      <m:r>
                        <a:rPr lang="en-US" i="1">
                          <a:latin typeface="Cambria Math"/>
                        </a:rPr>
                        <m:t>𝑥</m:t>
                      </m:r>
                      <m:r>
                        <a:rPr lang="en-US" i="1">
                          <a:latin typeface="Cambria Math"/>
                        </a:rPr>
                        <m:t>+3</m:t>
                      </m:r>
                      <m:func>
                        <m:funcPr>
                          <m:ctrlPr>
                            <a:rPr lang="en-US" i="1">
                              <a:latin typeface="Cambria Math"/>
                            </a:rPr>
                          </m:ctrlPr>
                        </m:funcPr>
                        <m:fName>
                          <m:r>
                            <a:rPr lang="en-US" i="1">
                              <a:latin typeface="Cambria Math"/>
                            </a:rPr>
                            <m:t>𝑠𝑖𝑛</m:t>
                          </m:r>
                        </m:fName>
                        <m:e>
                          <m:r>
                            <a:rPr lang="en-US" i="1">
                              <a:latin typeface="Cambria Math"/>
                            </a:rPr>
                            <m:t>𝑥</m:t>
                          </m:r>
                        </m:e>
                      </m:func>
                      <m:r>
                        <a:rPr lang="en-US" b="0" i="1" smtClean="0">
                          <a:latin typeface="Cambria Math"/>
                        </a:rPr>
                        <m:t>=1</m:t>
                      </m:r>
                    </m:oMath>
                  </m:oMathPara>
                </a14:m>
                <a:endParaRPr lang="en-US" i="1" dirty="0" smtClean="0"/>
              </a:p>
              <a:p>
                <a:pPr marL="0" indent="0">
                  <a:buNone/>
                </a:pPr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func>
                        <m:funcPr>
                          <m:ctrlPr>
                            <a:rPr lang="en-US" b="0" i="1" smtClean="0">
                              <a:latin typeface="Cambria Math"/>
                            </a:rPr>
                          </m:ctrlPr>
                        </m:funcPr>
                        <m:fName>
                          <m:r>
                            <a:rPr lang="en-US" b="0" i="1" smtClean="0">
                              <a:latin typeface="Cambria Math"/>
                            </a:rPr>
                            <m:t>𝑠𝑖𝑛</m:t>
                          </m:r>
                        </m:fName>
                        <m:e>
                          <m:r>
                            <a:rPr lang="en-US" b="0" i="1" smtClean="0">
                              <a:latin typeface="Cambria Math"/>
                            </a:rPr>
                            <m:t>𝑥</m:t>
                          </m:r>
                          <m:d>
                            <m:dPr>
                              <m:ctrlPr>
                                <a:rPr lang="en-US" b="0" i="1" smtClean="0">
                                  <a:latin typeface="Cambria Math"/>
                                </a:rPr>
                              </m:ctrlPr>
                            </m:dPr>
                            <m:e>
                              <m:r>
                                <a:rPr lang="en-US" b="0" i="1" smtClean="0">
                                  <a:latin typeface="Cambria Math"/>
                                </a:rPr>
                                <m:t>−2</m:t>
                              </m:r>
                              <m:func>
                                <m:funcPr>
                                  <m:ctrlPr>
                                    <a:rPr lang="en-US" b="0" i="1" smtClean="0">
                                      <a:latin typeface="Cambria Math"/>
                                    </a:rPr>
                                  </m:ctrlPr>
                                </m:funcPr>
                                <m:fName>
                                  <m:r>
                                    <a:rPr lang="en-US" b="0" i="1" smtClean="0">
                                      <a:latin typeface="Cambria Math"/>
                                    </a:rPr>
                                    <m:t>𝑠𝑖𝑛</m:t>
                                  </m:r>
                                </m:fName>
                                <m:e>
                                  <m:r>
                                    <a:rPr lang="en-US" b="0" i="1" smtClean="0">
                                      <a:latin typeface="Cambria Math"/>
                                    </a:rPr>
                                    <m:t>𝑥</m:t>
                                  </m:r>
                                  <m:r>
                                    <a:rPr lang="en-US" b="0" i="1" smtClean="0">
                                      <a:latin typeface="Cambria Math"/>
                                    </a:rPr>
                                    <m:t>+3</m:t>
                                  </m:r>
                                </m:e>
                              </m:func>
                            </m:e>
                          </m:d>
                          <m:r>
                            <a:rPr lang="en-US" b="0" i="1" smtClean="0">
                              <a:latin typeface="Cambria Math"/>
                            </a:rPr>
                            <m:t>=0</m:t>
                          </m:r>
                        </m:e>
                      </m:func>
                    </m:oMath>
                  </m:oMathPara>
                </a14:m>
                <a:endParaRPr lang="en-US" i="1" dirty="0" smtClean="0"/>
              </a:p>
              <a:p>
                <a:pPr marL="0" indent="0">
                  <a:buNone/>
                </a:pPr>
                <a14:m>
                  <m:oMath xmlns:m="http://schemas.openxmlformats.org/officeDocument/2006/math">
                    <m:func>
                      <m:funcPr>
                        <m:ctrlPr>
                          <a:rPr lang="en-US" b="0" i="1" smtClean="0">
                            <a:latin typeface="Cambria Math"/>
                          </a:rPr>
                        </m:ctrlPr>
                      </m:funcPr>
                      <m:fName>
                        <m:r>
                          <a:rPr lang="en-US" b="0" i="1" smtClean="0">
                            <a:latin typeface="Cambria Math"/>
                          </a:rPr>
                          <m:t>𝑠𝑖𝑛</m:t>
                        </m:r>
                      </m:fName>
                      <m:e>
                        <m:r>
                          <a:rPr lang="en-US" b="0" i="1" smtClean="0">
                            <a:latin typeface="Cambria Math"/>
                          </a:rPr>
                          <m:t>𝑥</m:t>
                        </m:r>
                      </m:e>
                    </m:func>
                    <m:r>
                      <a:rPr lang="en-US" b="0" i="1" smtClean="0">
                        <a:latin typeface="Cambria Math"/>
                      </a:rPr>
                      <m:t>=0</m:t>
                    </m:r>
                  </m:oMath>
                </a14:m>
                <a:r>
                  <a:rPr lang="en-US" i="1" dirty="0" smtClean="0"/>
                  <a:t>             </a:t>
                </a:r>
                <a:r>
                  <a:rPr lang="ru-RU" dirty="0" smtClean="0"/>
                  <a:t>или             </a:t>
                </a:r>
                <a14:m>
                  <m:oMath xmlns:m="http://schemas.openxmlformats.org/officeDocument/2006/math">
                    <m:r>
                      <a:rPr lang="ru-RU" b="0" i="1" smtClean="0">
                        <a:latin typeface="Cambria Math"/>
                      </a:rPr>
                      <m:t>−2</m:t>
                    </m:r>
                    <m:func>
                      <m:funcPr>
                        <m:ctrlPr>
                          <a:rPr lang="en-US" b="0" i="1" smtClean="0">
                            <a:latin typeface="Cambria Math"/>
                          </a:rPr>
                        </m:ctrlPr>
                      </m:funcPr>
                      <m:fName>
                        <m:r>
                          <a:rPr lang="en-US" b="0" i="1" smtClean="0">
                            <a:latin typeface="Cambria Math"/>
                          </a:rPr>
                          <m:t>𝑠𝑖𝑛</m:t>
                        </m:r>
                      </m:fName>
                      <m:e>
                        <m:r>
                          <a:rPr lang="en-US" b="0" i="1" smtClean="0">
                            <a:latin typeface="Cambria Math"/>
                          </a:rPr>
                          <m:t>𝑥</m:t>
                        </m:r>
                        <m:r>
                          <a:rPr lang="en-US" b="0" i="1" smtClean="0">
                            <a:latin typeface="Cambria Math"/>
                          </a:rPr>
                          <m:t>+3=0</m:t>
                        </m:r>
                      </m:e>
                    </m:func>
                  </m:oMath>
                </a14:m>
                <a:endParaRPr lang="en-US" b="0" dirty="0" smtClean="0"/>
              </a:p>
              <a:p>
                <a:pPr marL="0" indent="0">
                  <a:buNone/>
                </a:pPr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r>
                        <a:rPr lang="en-US" b="0" i="1" smtClean="0">
                          <a:latin typeface="Cambria Math"/>
                        </a:rPr>
                        <m:t>𝑥</m:t>
                      </m:r>
                      <m:r>
                        <a:rPr lang="en-US" b="0" i="1" smtClean="0">
                          <a:latin typeface="Cambria Math"/>
                        </a:rPr>
                        <m:t>=</m:t>
                      </m:r>
                      <m:r>
                        <a:rPr lang="en-US" b="0" i="1" smtClean="0">
                          <a:latin typeface="Cambria Math"/>
                          <a:ea typeface="Cambria Math"/>
                        </a:rPr>
                        <m:t>𝜋</m:t>
                      </m:r>
                      <m:r>
                        <a:rPr lang="en-US" b="0" i="1" smtClean="0">
                          <a:latin typeface="Cambria Math"/>
                          <a:ea typeface="Cambria Math"/>
                        </a:rPr>
                        <m:t>𝑘</m:t>
                      </m:r>
                      <m:r>
                        <a:rPr lang="en-US" b="0" i="1" smtClean="0">
                          <a:latin typeface="Cambria Math"/>
                          <a:ea typeface="Cambria Math"/>
                        </a:rPr>
                        <m:t>, </m:t>
                      </m:r>
                      <m:r>
                        <a:rPr lang="en-US" b="0" i="1" smtClean="0">
                          <a:latin typeface="Cambria Math"/>
                          <a:ea typeface="Cambria Math"/>
                        </a:rPr>
                        <m:t>𝑘</m:t>
                      </m:r>
                      <m:r>
                        <a:rPr lang="en-US" b="0" i="1" smtClean="0">
                          <a:latin typeface="Cambria Math"/>
                          <a:ea typeface="Cambria Math"/>
                        </a:rPr>
                        <m:t>∈</m:t>
                      </m:r>
                      <m:r>
                        <a:rPr lang="en-US" b="0" i="1" smtClean="0">
                          <a:latin typeface="Cambria Math"/>
                          <a:ea typeface="Cambria Math"/>
                        </a:rPr>
                        <m:t>𝑍</m:t>
                      </m:r>
                    </m:oMath>
                  </m:oMathPara>
                </a14:m>
                <a:endParaRPr lang="en-US" dirty="0" smtClean="0"/>
              </a:p>
              <a:p>
                <a:pPr marL="0" indent="0">
                  <a:buNone/>
                </a:pPr>
                <a:endParaRPr lang="ru-RU" dirty="0" smtClean="0"/>
              </a:p>
              <a:p>
                <a:pPr marL="0" indent="0">
                  <a:buNone/>
                </a:pPr>
                <a:r>
                  <a:rPr lang="ru-RU" dirty="0" smtClean="0"/>
                  <a:t>Ответ: </a:t>
                </a:r>
                <a14:m>
                  <m:oMath xmlns:m="http://schemas.openxmlformats.org/officeDocument/2006/math">
                    <m:r>
                      <a:rPr lang="en-US" i="1">
                        <a:latin typeface="Cambria Math"/>
                        <a:ea typeface="Cambria Math"/>
                      </a:rPr>
                      <m:t>𝜋</m:t>
                    </m:r>
                    <m:r>
                      <a:rPr lang="en-US" i="1">
                        <a:latin typeface="Cambria Math"/>
                        <a:ea typeface="Cambria Math"/>
                      </a:rPr>
                      <m:t>𝑘</m:t>
                    </m:r>
                    <m:r>
                      <a:rPr lang="en-US" i="1">
                        <a:latin typeface="Cambria Math"/>
                        <a:ea typeface="Cambria Math"/>
                      </a:rPr>
                      <m:t>, </m:t>
                    </m:r>
                    <m:r>
                      <a:rPr lang="en-US" i="1">
                        <a:latin typeface="Cambria Math"/>
                        <a:ea typeface="Cambria Math"/>
                      </a:rPr>
                      <m:t>𝑘</m:t>
                    </m:r>
                    <m:r>
                      <a:rPr lang="en-US" i="1">
                        <a:latin typeface="Cambria Math"/>
                        <a:ea typeface="Cambria Math"/>
                      </a:rPr>
                      <m:t>∈</m:t>
                    </m:r>
                    <m:r>
                      <a:rPr lang="en-US" i="1">
                        <a:latin typeface="Cambria Math"/>
                        <a:ea typeface="Cambria Math"/>
                      </a:rPr>
                      <m:t>𝑍</m:t>
                    </m:r>
                    <m:r>
                      <a:rPr lang="ru-RU" b="0" i="1" smtClean="0">
                        <a:latin typeface="Cambria Math"/>
                        <a:ea typeface="Cambria Math"/>
                      </a:rPr>
                      <m:t>.</m:t>
                    </m:r>
                  </m:oMath>
                </a14:m>
                <a:endParaRPr lang="en-US" dirty="0"/>
              </a:p>
              <a:p>
                <a:pPr marL="0" indent="0">
                  <a:buNone/>
                </a:pPr>
                <a:endParaRPr lang="en-US" dirty="0"/>
              </a:p>
              <a:p>
                <a:pPr marL="0" indent="0">
                  <a:buNone/>
                </a:pPr>
                <a:endParaRPr lang="en-US" dirty="0" smtClean="0"/>
              </a:p>
            </p:txBody>
          </p:sp>
        </mc:Choice>
        <mc:Fallback xmlns="">
          <p:sp>
            <p:nvSpPr>
              <p:cNvPr id="3" name="Объект 2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xfrm>
                <a:off x="457200" y="987574"/>
                <a:ext cx="8229600" cy="3888431"/>
              </a:xfrm>
              <a:blipFill rotWithShape="1">
                <a:blip r:embed="rId2"/>
                <a:stretch>
                  <a:fillRect l="-889" t="-2508"/>
                </a:stretch>
              </a:blipFill>
            </p:spPr>
            <p:txBody>
              <a:bodyPr/>
              <a:lstStyle/>
              <a:p>
                <a:r>
                  <a:rPr lang="ru-RU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4" name="TextBox 3"/>
              <p:cNvSpPr txBox="1"/>
              <p:nvPr/>
            </p:nvSpPr>
            <p:spPr>
              <a:xfrm>
                <a:off x="5743260" y="627534"/>
                <a:ext cx="2594428" cy="369332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func>
                        <m:funcPr>
                          <m:ctrlPr>
                            <a:rPr lang="en-US" b="0" i="1" smtClean="0">
                              <a:solidFill>
                                <a:schemeClr val="tx1"/>
                              </a:solidFill>
                              <a:latin typeface="Cambria Math"/>
                            </a:rPr>
                          </m:ctrlPr>
                        </m:funcPr>
                        <m:fName>
                          <m:r>
                            <a:rPr lang="en-US" b="0" i="1" smtClean="0">
                              <a:solidFill>
                                <a:schemeClr val="tx1"/>
                              </a:solidFill>
                              <a:latin typeface="Cambria Math"/>
                            </a:rPr>
                            <m:t>𝑐𝑜𝑠</m:t>
                          </m:r>
                        </m:fName>
                        <m:e>
                          <m:r>
                            <a:rPr lang="en-US" b="0" i="1" smtClean="0">
                              <a:solidFill>
                                <a:schemeClr val="tx1"/>
                              </a:solidFill>
                              <a:latin typeface="Cambria Math"/>
                            </a:rPr>
                            <m:t>2</m:t>
                          </m:r>
                          <m:r>
                            <a:rPr lang="en-US" b="0" i="1" smtClean="0">
                              <a:solidFill>
                                <a:schemeClr val="tx1"/>
                              </a:solidFill>
                              <a:latin typeface="Cambria Math"/>
                            </a:rPr>
                            <m:t>𝑥</m:t>
                          </m:r>
                        </m:e>
                      </m:func>
                      <m:r>
                        <a:rPr lang="en-US" b="0" i="1" smtClean="0">
                          <a:solidFill>
                            <a:schemeClr val="tx1"/>
                          </a:solidFill>
                          <a:latin typeface="Cambria Math"/>
                        </a:rPr>
                        <m:t>=</m:t>
                      </m:r>
                      <m:sSup>
                        <m:sSupPr>
                          <m:ctrlPr>
                            <a:rPr lang="en-US" b="0" i="1" smtClean="0">
                              <a:solidFill>
                                <a:schemeClr val="tx1"/>
                              </a:solidFill>
                              <a:latin typeface="Cambria Math"/>
                            </a:rPr>
                          </m:ctrlPr>
                        </m:sSupPr>
                        <m:e>
                          <m:r>
                            <a:rPr lang="en-US" b="0" i="1" smtClean="0">
                              <a:solidFill>
                                <a:schemeClr val="tx1"/>
                              </a:solidFill>
                              <a:latin typeface="Cambria Math"/>
                            </a:rPr>
                            <m:t>𝑐𝑜𝑠</m:t>
                          </m:r>
                        </m:e>
                        <m:sup>
                          <m:r>
                            <a:rPr lang="en-US" b="0" i="1" smtClean="0">
                              <a:solidFill>
                                <a:schemeClr val="tx1"/>
                              </a:solidFill>
                              <a:latin typeface="Cambria Math"/>
                            </a:rPr>
                            <m:t>2</m:t>
                          </m:r>
                        </m:sup>
                      </m:sSup>
                      <m:r>
                        <a:rPr lang="en-US" b="0" i="1" smtClean="0">
                          <a:solidFill>
                            <a:schemeClr val="tx1"/>
                          </a:solidFill>
                          <a:latin typeface="Cambria Math"/>
                        </a:rPr>
                        <m:t>𝑥</m:t>
                      </m:r>
                      <m:r>
                        <a:rPr lang="en-US" b="0" i="1" smtClean="0">
                          <a:solidFill>
                            <a:schemeClr val="tx1"/>
                          </a:solidFill>
                          <a:latin typeface="Cambria Math"/>
                        </a:rPr>
                        <m:t>−</m:t>
                      </m:r>
                      <m:sSup>
                        <m:sSupPr>
                          <m:ctrlPr>
                            <a:rPr lang="en-US" b="0" i="1" smtClean="0">
                              <a:solidFill>
                                <a:schemeClr val="tx1"/>
                              </a:solidFill>
                              <a:latin typeface="Cambria Math"/>
                            </a:rPr>
                          </m:ctrlPr>
                        </m:sSupPr>
                        <m:e>
                          <m:r>
                            <a:rPr lang="en-US" b="0" i="1" smtClean="0">
                              <a:solidFill>
                                <a:schemeClr val="tx1"/>
                              </a:solidFill>
                              <a:latin typeface="Cambria Math"/>
                            </a:rPr>
                            <m:t>𝑠𝑖𝑛</m:t>
                          </m:r>
                        </m:e>
                        <m:sup>
                          <m:r>
                            <a:rPr lang="en-US" b="0" i="1" smtClean="0">
                              <a:solidFill>
                                <a:schemeClr val="tx1"/>
                              </a:solidFill>
                              <a:latin typeface="Cambria Math"/>
                            </a:rPr>
                            <m:t>2</m:t>
                          </m:r>
                        </m:sup>
                      </m:sSup>
                      <m:r>
                        <a:rPr lang="en-US" b="0" i="1" smtClean="0">
                          <a:solidFill>
                            <a:schemeClr val="tx1"/>
                          </a:solidFill>
                          <a:latin typeface="Cambria Math"/>
                        </a:rPr>
                        <m:t>𝑥</m:t>
                      </m:r>
                    </m:oMath>
                  </m:oMathPara>
                </a14:m>
                <a:endParaRPr lang="ru-RU" sz="1400" i="1" dirty="0">
                  <a:solidFill>
                    <a:schemeClr val="tx1"/>
                  </a:solidFill>
                </a:endParaRPr>
              </a:p>
            </p:txBody>
          </p:sp>
        </mc:Choice>
        <mc:Fallback xmlns="">
          <p:sp>
            <p:nvSpPr>
              <p:cNvPr id="4" name="TextBox 3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743260" y="627534"/>
                <a:ext cx="2594428" cy="369332"/>
              </a:xfrm>
              <a:prstGeom prst="rect">
                <a:avLst/>
              </a:prstGeom>
              <a:blipFill rotWithShape="1">
                <a:blip r:embed="rId3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ru-RU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243574303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5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7" dur="500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2" dur="500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7" dur="500"/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8" fill="hold">
                      <p:stCondLst>
                        <p:cond delay="indefinite"/>
                      </p:stCondLst>
                      <p:childTnLst>
                        <p:par>
                          <p:cTn id="49" fill="hold">
                            <p:stCondLst>
                              <p:cond delay="0"/>
                            </p:stCondLst>
                            <p:childTnLst>
                              <p:par>
                                <p:cTn id="5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2" dur="500"/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3" fill="hold">
                      <p:stCondLst>
                        <p:cond delay="indefinite"/>
                      </p:stCondLst>
                      <p:childTnLst>
                        <p:par>
                          <p:cTn id="54" fill="hold">
                            <p:stCondLst>
                              <p:cond delay="0"/>
                            </p:stCondLst>
                            <p:childTnLst>
                              <p:par>
                                <p:cTn id="5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7" dur="500"/>
                                        <p:tgtEl>
                                          <p:spTgt spid="3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8" fill="hold">
                      <p:stCondLst>
                        <p:cond delay="indefinite"/>
                      </p:stCondLst>
                      <p:childTnLst>
                        <p:par>
                          <p:cTn id="59" fill="hold">
                            <p:stCondLst>
                              <p:cond delay="0"/>
                            </p:stCondLst>
                            <p:childTnLst>
                              <p:par>
                                <p:cTn id="6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2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4" grpId="0"/>
    </p:bldLst>
  </p:timing>
</p:sld>
</file>

<file path=ppt/theme/theme1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Оформление по умолчанию">
  <a:themeElements>
    <a:clrScheme name="Оформление по умолчанию 14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800000"/>
      </a:hlink>
      <a:folHlink>
        <a:srgbClr val="FFCC99"/>
      </a:folHlink>
    </a:clrScheme>
    <a:fontScheme name="Оформление по умолчанию">
      <a:majorFont>
        <a:latin typeface="Times New Roman"/>
        <a:ea typeface=""/>
        <a:cs typeface="Times New Roman"/>
      </a:majorFont>
      <a:minorFont>
        <a:latin typeface="Times New Roman"/>
        <a:ea typeface=""/>
        <a:cs typeface="Times New Roma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Оформление по умолчанию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Оформление по умолчанию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Оформление по умолчанию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Оформление по умолчанию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Оформление по умолчанию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Оформление по умолчанию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Оформление по умолчанию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CC3300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E2ADAA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Оформление по умолчанию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Оформление по умолчанию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Оформление по умолчанию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Оформление по умолчанию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Оформление по умолчанию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Оформление по умолчанию 1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822B00"/>
        </a:hlink>
        <a:folHlink>
          <a:srgbClr val="FFA953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Оформление по умолчанию 14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800000"/>
        </a:hlink>
        <a:folHlink>
          <a:srgbClr val="FFCC99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424</TotalTime>
  <Words>1850</Words>
  <Application>Microsoft Office PowerPoint</Application>
  <PresentationFormat>Экран (16:9)</PresentationFormat>
  <Paragraphs>131</Paragraphs>
  <Slides>13</Slides>
  <Notes>0</Notes>
  <HiddenSlides>0</HiddenSlides>
  <MMClips>0</MMClips>
  <ScaleCrop>false</ScaleCrop>
  <HeadingPairs>
    <vt:vector size="4" baseType="variant">
      <vt:variant>
        <vt:lpstr>Тема</vt:lpstr>
      </vt:variant>
      <vt:variant>
        <vt:i4>2</vt:i4>
      </vt:variant>
      <vt:variant>
        <vt:lpstr>Заголовки слайдов</vt:lpstr>
      </vt:variant>
      <vt:variant>
        <vt:i4>13</vt:i4>
      </vt:variant>
    </vt:vector>
  </HeadingPairs>
  <TitlesOfParts>
    <vt:vector size="15" baseType="lpstr">
      <vt:lpstr>Тема Office</vt:lpstr>
      <vt:lpstr>Оформление по умолчанию</vt:lpstr>
      <vt:lpstr>Формулы двойного аргумента</vt:lpstr>
      <vt:lpstr>Презентация PowerPoint</vt:lpstr>
      <vt:lpstr>Презентация PowerPoint</vt:lpstr>
      <vt:lpstr>Презентация PowerPoint</vt:lpstr>
      <vt:lpstr>Пример:</vt:lpstr>
      <vt:lpstr>Пример:</vt:lpstr>
      <vt:lpstr>Пример:</vt:lpstr>
      <vt:lpstr>Пример:</vt:lpstr>
      <vt:lpstr>Пример:</vt:lpstr>
      <vt:lpstr>Пример:</vt:lpstr>
      <vt:lpstr>Пример:</vt:lpstr>
      <vt:lpstr>Пример:</vt:lpstr>
      <vt:lpstr>Пример:</vt:lpstr>
    </vt:vector>
  </TitlesOfParts>
  <Company>Microsoft</Company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Формулы двойного аргумента</dc:title>
  <dc:creator>user</dc:creator>
  <cp:lastModifiedBy>Lugner</cp:lastModifiedBy>
  <cp:revision>37</cp:revision>
  <dcterms:created xsi:type="dcterms:W3CDTF">2014-03-12T08:00:35Z</dcterms:created>
  <dcterms:modified xsi:type="dcterms:W3CDTF">2016-09-26T18:58:22Z</dcterms:modified>
</cp:coreProperties>
</file>